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sldIdLst>
    <p:sldId id="259" r:id="rId2"/>
    <p:sldId id="261" r:id="rId3"/>
    <p:sldId id="272" r:id="rId4"/>
    <p:sldId id="263" r:id="rId5"/>
    <p:sldId id="262" r:id="rId6"/>
    <p:sldId id="264" r:id="rId7"/>
    <p:sldId id="265" r:id="rId8"/>
    <p:sldId id="266" r:id="rId9"/>
    <p:sldId id="267" r:id="rId10"/>
    <p:sldId id="268" r:id="rId11"/>
    <p:sldId id="269" r:id="rId12"/>
    <p:sldId id="270" r:id="rId13"/>
    <p:sldId id="271"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EFFF"/>
    <a:srgbClr val="000000"/>
    <a:srgbClr val="F72F98"/>
    <a:srgbClr val="F8526B"/>
    <a:srgbClr val="F786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59" autoAdjust="0"/>
    <p:restoredTop sz="94660"/>
  </p:normalViewPr>
  <p:slideViewPr>
    <p:cSldViewPr snapToGrid="0">
      <p:cViewPr varScale="1">
        <p:scale>
          <a:sx n="65" d="100"/>
          <a:sy n="65" d="100"/>
        </p:scale>
        <p:origin x="67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17603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758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70823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50353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2201" y="2185588"/>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94984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81187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4892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0738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2103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419876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6743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2237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29308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75099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20528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66814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6"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8.jpeg"/><Relationship Id="rId5" Type="http://schemas.microsoft.com/office/2007/relationships/hdphoto" Target="../media/hdphoto13.wdp"/><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30.jpeg"/><Relationship Id="rId5" Type="http://schemas.microsoft.com/office/2007/relationships/hdphoto" Target="../media/hdphoto14.wdp"/><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microsoft.com/office/2007/relationships/hdphoto" Target="../media/hdphoto15.wdp"/><Relationship Id="rId7" Type="http://schemas.openxmlformats.org/officeDocument/2006/relationships/image" Target="../media/image34.jpe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3.jpeg"/><Relationship Id="rId5" Type="http://schemas.microsoft.com/office/2007/relationships/hdphoto" Target="../media/hdphoto16.wdp"/><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4.png"/><Relationship Id="rId5" Type="http://schemas.microsoft.com/office/2007/relationships/hdphoto" Target="../media/hdphoto5.wdp"/><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4.wdp"/><Relationship Id="rId7"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5.png"/><Relationship Id="rId5" Type="http://schemas.microsoft.com/office/2007/relationships/hdphoto" Target="../media/hdphoto6.wdp"/><Relationship Id="rId4" Type="http://schemas.openxmlformats.org/officeDocument/2006/relationships/image" Target="../media/image14.png"/><Relationship Id="rId9" Type="http://schemas.microsoft.com/office/2007/relationships/hdphoto" Target="../media/hdphoto8.wdp"/></Relationships>
</file>

<file path=ppt/slides/_rels/slide6.xml.rels><?xml version="1.0" encoding="UTF-8" standalone="yes"?>
<Relationships xmlns="http://schemas.openxmlformats.org/package/2006/relationships"><Relationship Id="rId3" Type="http://schemas.microsoft.com/office/2007/relationships/hdphoto" Target="../media/hdphoto9.wdp"/><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19.png"/><Relationship Id="rId5" Type="http://schemas.microsoft.com/office/2007/relationships/hdphoto" Target="../media/hdphoto10.wdp"/><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microsoft.com/office/2007/relationships/hdphoto" Target="../media/hdphoto11.wdp"/><Relationship Id="rId7"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19.png"/><Relationship Id="rId5" Type="http://schemas.microsoft.com/office/2007/relationships/hdphoto" Target="../media/hdphoto9.wdp"/><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6.jpeg"/><Relationship Id="rId5" Type="http://schemas.microsoft.com/office/2007/relationships/hdphoto" Target="../media/hdphoto12.wdp"/><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293CC7-4AA3-4263-86BF-82B2BF7B45D0}"/>
              </a:ext>
            </a:extLst>
          </p:cNvPr>
          <p:cNvSpPr txBox="1"/>
          <p:nvPr/>
        </p:nvSpPr>
        <p:spPr>
          <a:xfrm>
            <a:off x="217714" y="0"/>
            <a:ext cx="1834156" cy="923330"/>
          </a:xfrm>
          <a:prstGeom prst="rect">
            <a:avLst/>
          </a:prstGeom>
          <a:noFill/>
        </p:spPr>
        <p:txBody>
          <a:bodyPr wrap="none" rtlCol="0">
            <a:spAutoFit/>
          </a:bodyPr>
          <a:lstStyle/>
          <a:p>
            <a:r>
              <a:rPr lang="vi-VN" sz="5400" dirty="0">
                <a:solidFill>
                  <a:schemeClr val="accent2"/>
                </a:solidFill>
                <a:latin typeface="+mj-lt"/>
              </a:rPr>
              <a:t>BÀI 5</a:t>
            </a:r>
          </a:p>
        </p:txBody>
      </p:sp>
      <p:sp>
        <p:nvSpPr>
          <p:cNvPr id="3" name="TextBox 2">
            <a:extLst>
              <a:ext uri="{FF2B5EF4-FFF2-40B4-BE49-F238E27FC236}">
                <a16:creationId xmlns:a16="http://schemas.microsoft.com/office/drawing/2014/main" id="{2E5910A4-4648-45A7-A1E5-287DDCC00F12}"/>
              </a:ext>
            </a:extLst>
          </p:cNvPr>
          <p:cNvSpPr txBox="1"/>
          <p:nvPr/>
        </p:nvSpPr>
        <p:spPr>
          <a:xfrm>
            <a:off x="58057" y="2046515"/>
            <a:ext cx="4789714" cy="2123658"/>
          </a:xfrm>
          <a:prstGeom prst="rect">
            <a:avLst/>
          </a:prstGeom>
          <a:noFill/>
        </p:spPr>
        <p:txBody>
          <a:bodyPr wrap="square" rtlCol="0">
            <a:spAutoFit/>
          </a:bodyPr>
          <a:lstStyle/>
          <a:p>
            <a:pPr algn="ctr"/>
            <a:r>
              <a:rPr lang="vi-VN" sz="6600" dirty="0">
                <a:solidFill>
                  <a:srgbClr val="002060"/>
                </a:solidFill>
                <a:latin typeface="+mj-lt"/>
              </a:rPr>
              <a:t>QUÝ TRỌNG THỜI GIAN</a:t>
            </a:r>
          </a:p>
        </p:txBody>
      </p:sp>
    </p:spTree>
    <p:extLst>
      <p:ext uri="{BB962C8B-B14F-4D97-AF65-F5344CB8AC3E}">
        <p14:creationId xmlns:p14="http://schemas.microsoft.com/office/powerpoint/2010/main" val="1426881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sp>
        <p:nvSpPr>
          <p:cNvPr id="25" name="Diamond 24">
            <a:extLst>
              <a:ext uri="{FF2B5EF4-FFF2-40B4-BE49-F238E27FC236}">
                <a16:creationId xmlns:a16="http://schemas.microsoft.com/office/drawing/2014/main" id="{E077F5F8-028A-4818-AE90-D231FE17D0D7}"/>
              </a:ext>
            </a:extLst>
          </p:cNvPr>
          <p:cNvSpPr/>
          <p:nvPr/>
        </p:nvSpPr>
        <p:spPr>
          <a:xfrm>
            <a:off x="3671249" y="1085307"/>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2</a:t>
            </a:r>
          </a:p>
        </p:txBody>
      </p:sp>
      <p:sp>
        <p:nvSpPr>
          <p:cNvPr id="26" name="TextBox 25">
            <a:extLst>
              <a:ext uri="{FF2B5EF4-FFF2-40B4-BE49-F238E27FC236}">
                <a16:creationId xmlns:a16="http://schemas.microsoft.com/office/drawing/2014/main" id="{F744251C-2490-4101-A275-7207D033D7D0}"/>
              </a:ext>
            </a:extLst>
          </p:cNvPr>
          <p:cNvSpPr txBox="1"/>
          <p:nvPr/>
        </p:nvSpPr>
        <p:spPr>
          <a:xfrm>
            <a:off x="4135074" y="1079754"/>
            <a:ext cx="7522392" cy="954107"/>
          </a:xfrm>
          <a:prstGeom prst="rect">
            <a:avLst/>
          </a:prstGeom>
          <a:noFill/>
        </p:spPr>
        <p:txBody>
          <a:bodyPr wrap="square" rtlCol="0">
            <a:spAutoFit/>
          </a:bodyPr>
          <a:lstStyle/>
          <a:p>
            <a:r>
              <a:rPr lang="vi-VN" sz="2800" dirty="0">
                <a:solidFill>
                  <a:schemeClr val="bg2"/>
                </a:solidFill>
              </a:rPr>
              <a:t>Mai chưa biết nên làm thế nào để không bỏ sót các công việc mẹ giao.</a:t>
            </a:r>
          </a:p>
        </p:txBody>
      </p:sp>
      <p:grpSp>
        <p:nvGrpSpPr>
          <p:cNvPr id="30" name="Group 29">
            <a:extLst>
              <a:ext uri="{FF2B5EF4-FFF2-40B4-BE49-F238E27FC236}">
                <a16:creationId xmlns:a16="http://schemas.microsoft.com/office/drawing/2014/main" id="{CB61F0E4-3B0D-4991-8C07-3278D721A9F7}"/>
              </a:ext>
            </a:extLst>
          </p:cNvPr>
          <p:cNvGrpSpPr/>
          <p:nvPr/>
        </p:nvGrpSpPr>
        <p:grpSpPr>
          <a:xfrm>
            <a:off x="7561943" y="1791240"/>
            <a:ext cx="4337735" cy="2830661"/>
            <a:chOff x="7179542" y="1523035"/>
            <a:chExt cx="4337735" cy="2830661"/>
          </a:xfrm>
        </p:grpSpPr>
        <p:sp>
          <p:nvSpPr>
            <p:cNvPr id="21" name="Speech Bubble: Oval 20">
              <a:extLst>
                <a:ext uri="{FF2B5EF4-FFF2-40B4-BE49-F238E27FC236}">
                  <a16:creationId xmlns:a16="http://schemas.microsoft.com/office/drawing/2014/main" id="{3F5959CC-F16C-448F-BB71-53834670DE95}"/>
                </a:ext>
              </a:extLst>
            </p:cNvPr>
            <p:cNvSpPr/>
            <p:nvPr/>
          </p:nvSpPr>
          <p:spPr>
            <a:xfrm>
              <a:off x="7179542" y="1523035"/>
              <a:ext cx="4337735" cy="2830661"/>
            </a:xfrm>
            <a:prstGeom prst="wedgeEllipseCallout">
              <a:avLst>
                <a:gd name="adj1" fmla="val 11875"/>
                <a:gd name="adj2" fmla="val 75885"/>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a16="http://schemas.microsoft.com/office/drawing/2014/main" id="{2DCC7052-6D8E-48E9-9F48-B8F409ADD79B}"/>
                </a:ext>
              </a:extLst>
            </p:cNvPr>
            <p:cNvSpPr/>
            <p:nvPr/>
          </p:nvSpPr>
          <p:spPr>
            <a:xfrm>
              <a:off x="7550867" y="1918783"/>
              <a:ext cx="3605589" cy="2308324"/>
            </a:xfrm>
            <a:prstGeom prst="rect">
              <a:avLst/>
            </a:prstGeom>
          </p:spPr>
          <p:txBody>
            <a:bodyPr wrap="square">
              <a:spAutoFit/>
            </a:bodyPr>
            <a:lstStyle/>
            <a:p>
              <a:pPr algn="ctr"/>
              <a:r>
                <a:rPr lang="vi-VN" sz="2400" dirty="0">
                  <a:solidFill>
                    <a:srgbClr val="FF0000"/>
                  </a:solidFill>
                </a:rPr>
                <a:t>Cậu cứ tập trung làm lần lượt từng việc một nhé! Chẳng hạn cậu rửa bát xong rồi quét nhà, sau đó gấp quần áo. Vậy là xong ngay thôi!</a:t>
              </a:r>
            </a:p>
          </p:txBody>
        </p:sp>
      </p:grpSp>
      <p:pic>
        <p:nvPicPr>
          <p:cNvPr id="2" name="Picture 1">
            <a:extLst>
              <a:ext uri="{FF2B5EF4-FFF2-40B4-BE49-F238E27FC236}">
                <a16:creationId xmlns:a16="http://schemas.microsoft.com/office/drawing/2014/main" id="{AD63AC11-40BB-4612-9E49-20A411C3A7DF}"/>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61970" y="1731846"/>
            <a:ext cx="7734300" cy="4728014"/>
          </a:xfrm>
          <a:prstGeom prst="rect">
            <a:avLst/>
          </a:prstGeom>
        </p:spPr>
      </p:pic>
      <p:pic>
        <p:nvPicPr>
          <p:cNvPr id="3074" name="Picture 2">
            <a:extLst>
              <a:ext uri="{FF2B5EF4-FFF2-40B4-BE49-F238E27FC236}">
                <a16:creationId xmlns:a16="http://schemas.microsoft.com/office/drawing/2014/main" id="{012DF8ED-A35F-455C-8E15-01CA52522B70}"/>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76492" y="4304099"/>
            <a:ext cx="2415508" cy="2415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46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additive="base">
                                        <p:cTn id="20" dur="500" fill="hold"/>
                                        <p:tgtEl>
                                          <p:spTgt spid="3074"/>
                                        </p:tgtEl>
                                        <p:attrNameLst>
                                          <p:attrName>ppt_x</p:attrName>
                                        </p:attrNameLst>
                                      </p:cBhvr>
                                      <p:tavLst>
                                        <p:tav tm="0">
                                          <p:val>
                                            <p:strVal val="#ppt_x"/>
                                          </p:val>
                                        </p:tav>
                                        <p:tav tm="100000">
                                          <p:val>
                                            <p:strVal val="#ppt_x"/>
                                          </p:val>
                                        </p:tav>
                                      </p:tavLst>
                                    </p:anim>
                                    <p:anim calcmode="lin" valueType="num">
                                      <p:cBhvr additive="base">
                                        <p:cTn id="2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down)">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sp>
        <p:nvSpPr>
          <p:cNvPr id="25" name="Diamond 24">
            <a:extLst>
              <a:ext uri="{FF2B5EF4-FFF2-40B4-BE49-F238E27FC236}">
                <a16:creationId xmlns:a16="http://schemas.microsoft.com/office/drawing/2014/main" id="{E077F5F8-028A-4818-AE90-D231FE17D0D7}"/>
              </a:ext>
            </a:extLst>
          </p:cNvPr>
          <p:cNvSpPr/>
          <p:nvPr/>
        </p:nvSpPr>
        <p:spPr>
          <a:xfrm>
            <a:off x="3671249" y="1085307"/>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2</a:t>
            </a:r>
          </a:p>
        </p:txBody>
      </p:sp>
      <p:sp>
        <p:nvSpPr>
          <p:cNvPr id="26" name="TextBox 25">
            <a:extLst>
              <a:ext uri="{FF2B5EF4-FFF2-40B4-BE49-F238E27FC236}">
                <a16:creationId xmlns:a16="http://schemas.microsoft.com/office/drawing/2014/main" id="{F744251C-2490-4101-A275-7207D033D7D0}"/>
              </a:ext>
            </a:extLst>
          </p:cNvPr>
          <p:cNvSpPr txBox="1"/>
          <p:nvPr/>
        </p:nvSpPr>
        <p:spPr>
          <a:xfrm>
            <a:off x="4135074" y="1079754"/>
            <a:ext cx="7522392" cy="954107"/>
          </a:xfrm>
          <a:prstGeom prst="rect">
            <a:avLst/>
          </a:prstGeom>
          <a:noFill/>
        </p:spPr>
        <p:txBody>
          <a:bodyPr wrap="square" rtlCol="0">
            <a:spAutoFit/>
          </a:bodyPr>
          <a:lstStyle/>
          <a:p>
            <a:r>
              <a:rPr lang="vi-VN" sz="2800" dirty="0">
                <a:solidFill>
                  <a:schemeClr val="bg2"/>
                </a:solidFill>
              </a:rPr>
              <a:t>Cuối tuần, Chiến chỉ chơi điện tử mà không dành thời gian giúp đỡ bố mẹ làm việc nhà.</a:t>
            </a:r>
          </a:p>
        </p:txBody>
      </p:sp>
      <p:grpSp>
        <p:nvGrpSpPr>
          <p:cNvPr id="30" name="Group 29">
            <a:extLst>
              <a:ext uri="{FF2B5EF4-FFF2-40B4-BE49-F238E27FC236}">
                <a16:creationId xmlns:a16="http://schemas.microsoft.com/office/drawing/2014/main" id="{CB61F0E4-3B0D-4991-8C07-3278D721A9F7}"/>
              </a:ext>
            </a:extLst>
          </p:cNvPr>
          <p:cNvGrpSpPr/>
          <p:nvPr/>
        </p:nvGrpSpPr>
        <p:grpSpPr>
          <a:xfrm>
            <a:off x="409503" y="1818704"/>
            <a:ext cx="4337735" cy="2830661"/>
            <a:chOff x="7179542" y="1523035"/>
            <a:chExt cx="4337735" cy="2830661"/>
          </a:xfrm>
        </p:grpSpPr>
        <p:sp>
          <p:nvSpPr>
            <p:cNvPr id="21" name="Speech Bubble: Oval 20">
              <a:extLst>
                <a:ext uri="{FF2B5EF4-FFF2-40B4-BE49-F238E27FC236}">
                  <a16:creationId xmlns:a16="http://schemas.microsoft.com/office/drawing/2014/main" id="{3F5959CC-F16C-448F-BB71-53834670DE95}"/>
                </a:ext>
              </a:extLst>
            </p:cNvPr>
            <p:cNvSpPr/>
            <p:nvPr/>
          </p:nvSpPr>
          <p:spPr>
            <a:xfrm>
              <a:off x="7179542" y="1523035"/>
              <a:ext cx="4337735" cy="2830661"/>
            </a:xfrm>
            <a:prstGeom prst="wedgeEllipseCallout">
              <a:avLst>
                <a:gd name="adj1" fmla="val 36970"/>
                <a:gd name="adj2" fmla="val 66143"/>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a16="http://schemas.microsoft.com/office/drawing/2014/main" id="{2DCC7052-6D8E-48E9-9F48-B8F409ADD79B}"/>
                </a:ext>
              </a:extLst>
            </p:cNvPr>
            <p:cNvSpPr/>
            <p:nvPr/>
          </p:nvSpPr>
          <p:spPr>
            <a:xfrm>
              <a:off x="7499135" y="1831699"/>
              <a:ext cx="3657321" cy="2308324"/>
            </a:xfrm>
            <a:prstGeom prst="rect">
              <a:avLst/>
            </a:prstGeom>
          </p:spPr>
          <p:txBody>
            <a:bodyPr wrap="square">
              <a:spAutoFit/>
            </a:bodyPr>
            <a:lstStyle/>
            <a:p>
              <a:pPr algn="ctr"/>
              <a:r>
                <a:rPr lang="vi-VN" sz="2400" dirty="0">
                  <a:solidFill>
                    <a:srgbClr val="FF0000"/>
                  </a:solidFill>
                </a:rPr>
                <a:t>Cậu hãy dành ra chút thời gian giúp đỡ bố mẹ nhé! Bố mẹ đi làm cả ngày vất vả rồi. Rồi sau đó cậu chơi điện tử lúc nào cũng được mà!</a:t>
              </a:r>
            </a:p>
          </p:txBody>
        </p:sp>
      </p:grpSp>
      <p:pic>
        <p:nvPicPr>
          <p:cNvPr id="8" name="Picture 7">
            <a:extLst>
              <a:ext uri="{FF2B5EF4-FFF2-40B4-BE49-F238E27FC236}">
                <a16:creationId xmlns:a16="http://schemas.microsoft.com/office/drawing/2014/main" id="{ADF9D5B3-D703-4BD2-8C60-CF14AD848C41}"/>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1457" r="11761"/>
          <a:stretch/>
        </p:blipFill>
        <p:spPr>
          <a:xfrm>
            <a:off x="5420772" y="2242511"/>
            <a:ext cx="6042132" cy="3873411"/>
          </a:xfrm>
          <a:prstGeom prst="rect">
            <a:avLst/>
          </a:prstGeom>
        </p:spPr>
      </p:pic>
      <p:pic>
        <p:nvPicPr>
          <p:cNvPr id="4098" name="Picture 2">
            <a:extLst>
              <a:ext uri="{FF2B5EF4-FFF2-40B4-BE49-F238E27FC236}">
                <a16:creationId xmlns:a16="http://schemas.microsoft.com/office/drawing/2014/main" id="{6BFD432F-E89C-45D2-A907-8B5B1431DE43}"/>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8911" y="3972473"/>
            <a:ext cx="2573648" cy="2573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28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 calcmode="lin" valueType="num">
                                      <p:cBhvr additive="base">
                                        <p:cTn id="22" dur="500" fill="hold"/>
                                        <p:tgtEl>
                                          <p:spTgt spid="4098"/>
                                        </p:tgtEl>
                                        <p:attrNameLst>
                                          <p:attrName>ppt_x</p:attrName>
                                        </p:attrNameLst>
                                      </p:cBhvr>
                                      <p:tavLst>
                                        <p:tav tm="0">
                                          <p:val>
                                            <p:strVal val="#ppt_x"/>
                                          </p:val>
                                        </p:tav>
                                        <p:tav tm="100000">
                                          <p:val>
                                            <p:strVal val="#ppt_x"/>
                                          </p:val>
                                        </p:tav>
                                      </p:tavLst>
                                    </p:anim>
                                    <p:anim calcmode="lin" valueType="num">
                                      <p:cBhvr additive="base">
                                        <p:cTn id="2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8A1BE0-E469-4869-8417-DE9B9EC6F2B4}"/>
              </a:ext>
            </a:extLst>
          </p:cNvPr>
          <p:cNvGrpSpPr/>
          <p:nvPr/>
        </p:nvGrpSpPr>
        <p:grpSpPr>
          <a:xfrm>
            <a:off x="537988" y="406680"/>
            <a:ext cx="2677424" cy="1274454"/>
            <a:chOff x="479771" y="4186500"/>
            <a:chExt cx="2677424" cy="1274454"/>
          </a:xfrm>
        </p:grpSpPr>
        <p:pic>
          <p:nvPicPr>
            <p:cNvPr id="3" name="Picture 2">
              <a:extLst>
                <a:ext uri="{FF2B5EF4-FFF2-40B4-BE49-F238E27FC236}">
                  <a16:creationId xmlns:a16="http://schemas.microsoft.com/office/drawing/2014/main" id="{8A137115-0E6C-4EB8-9AFF-E91DFB9C91F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479771" y="4186500"/>
              <a:ext cx="2677424" cy="1274454"/>
            </a:xfrm>
            <a:prstGeom prst="rect">
              <a:avLst/>
            </a:prstGeom>
          </p:spPr>
        </p:pic>
        <p:sp>
          <p:nvSpPr>
            <p:cNvPr id="4" name="TextBox 3">
              <a:extLst>
                <a:ext uri="{FF2B5EF4-FFF2-40B4-BE49-F238E27FC236}">
                  <a16:creationId xmlns:a16="http://schemas.microsoft.com/office/drawing/2014/main" id="{99733AAB-E5E3-46A1-9F4E-0452DF37F2DF}"/>
                </a:ext>
              </a:extLst>
            </p:cNvPr>
            <p:cNvSpPr txBox="1"/>
            <p:nvPr/>
          </p:nvSpPr>
          <p:spPr>
            <a:xfrm>
              <a:off x="1148949" y="4550361"/>
              <a:ext cx="1797287" cy="523220"/>
            </a:xfrm>
            <a:prstGeom prst="rect">
              <a:avLst/>
            </a:prstGeom>
            <a:noFill/>
          </p:spPr>
          <p:txBody>
            <a:bodyPr wrap="none" rtlCol="0">
              <a:spAutoFit/>
            </a:bodyPr>
            <a:lstStyle/>
            <a:p>
              <a:r>
                <a:rPr lang="vi-VN" sz="2800" b="1" dirty="0">
                  <a:solidFill>
                    <a:schemeClr val="accent2"/>
                  </a:solidFill>
                  <a:latin typeface="+mj-lt"/>
                </a:rPr>
                <a:t>VẬN DỤNG</a:t>
              </a:r>
            </a:p>
          </p:txBody>
        </p:sp>
      </p:grpSp>
      <p:sp>
        <p:nvSpPr>
          <p:cNvPr id="5" name="TextBox 4">
            <a:extLst>
              <a:ext uri="{FF2B5EF4-FFF2-40B4-BE49-F238E27FC236}">
                <a16:creationId xmlns:a16="http://schemas.microsoft.com/office/drawing/2014/main" id="{28201941-DBEA-4CE6-89D9-5B45349DBF3A}"/>
              </a:ext>
            </a:extLst>
          </p:cNvPr>
          <p:cNvSpPr txBox="1"/>
          <p:nvPr/>
        </p:nvSpPr>
        <p:spPr>
          <a:xfrm>
            <a:off x="3215412" y="508931"/>
            <a:ext cx="8438600" cy="1569660"/>
          </a:xfrm>
          <a:prstGeom prst="rect">
            <a:avLst/>
          </a:prstGeom>
          <a:noFill/>
        </p:spPr>
        <p:txBody>
          <a:bodyPr wrap="square" rtlCol="0">
            <a:spAutoFit/>
          </a:bodyPr>
          <a:lstStyle/>
          <a:p>
            <a:pPr marL="285750" indent="-285750">
              <a:buClr>
                <a:srgbClr val="F72F98"/>
              </a:buClr>
              <a:buFont typeface="Arial" panose="020B0604020202020204" pitchFamily="34" charset="0"/>
              <a:buChar char="•"/>
            </a:pPr>
            <a:r>
              <a:rPr lang="vi-VN" sz="2400" dirty="0">
                <a:solidFill>
                  <a:srgbClr val="000000"/>
                </a:solidFill>
              </a:rPr>
              <a:t>Chia sẻ về những việc em đã và sẽ làm để sử dụng thời gian hợp lí.</a:t>
            </a:r>
          </a:p>
          <a:p>
            <a:pPr marL="285750" indent="-285750">
              <a:buClr>
                <a:srgbClr val="F72F98"/>
              </a:buClr>
              <a:buFont typeface="Arial" panose="020B0604020202020204" pitchFamily="34" charset="0"/>
              <a:buChar char="•"/>
            </a:pPr>
            <a:r>
              <a:rPr lang="vi-VN" sz="2400" dirty="0">
                <a:solidFill>
                  <a:srgbClr val="000000"/>
                </a:solidFill>
              </a:rPr>
              <a:t>Lập và thực hiện thời gian biểu cho hoạt động trong một tuần theo mẫu sau:</a:t>
            </a:r>
          </a:p>
        </p:txBody>
      </p:sp>
      <p:pic>
        <p:nvPicPr>
          <p:cNvPr id="6" name="Picture 5">
            <a:extLst>
              <a:ext uri="{FF2B5EF4-FFF2-40B4-BE49-F238E27FC236}">
                <a16:creationId xmlns:a16="http://schemas.microsoft.com/office/drawing/2014/main" id="{43D53566-7C6B-40D9-8F3F-665E2FA3CC8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308679" y="2078591"/>
            <a:ext cx="8252066" cy="2467685"/>
          </a:xfrm>
          <a:prstGeom prst="rect">
            <a:avLst/>
          </a:prstGeom>
        </p:spPr>
      </p:pic>
      <p:pic>
        <p:nvPicPr>
          <p:cNvPr id="5122" name="Picture 2">
            <a:extLst>
              <a:ext uri="{FF2B5EF4-FFF2-40B4-BE49-F238E27FC236}">
                <a16:creationId xmlns:a16="http://schemas.microsoft.com/office/drawing/2014/main" id="{FC4BBC8F-B49D-48DC-9079-C25A6272869F}"/>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76485" y="4546276"/>
            <a:ext cx="5362575" cy="18859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C4CA9653-86EB-4AA5-B344-C3694FC10DF7}"/>
              </a:ext>
            </a:extLst>
          </p:cNvPr>
          <p:cNvGrpSpPr/>
          <p:nvPr/>
        </p:nvGrpSpPr>
        <p:grpSpPr>
          <a:xfrm>
            <a:off x="427353" y="2470994"/>
            <a:ext cx="5154201" cy="3865651"/>
            <a:chOff x="427353" y="2470994"/>
            <a:chExt cx="5154201" cy="3865651"/>
          </a:xfrm>
        </p:grpSpPr>
        <p:pic>
          <p:nvPicPr>
            <p:cNvPr id="5124" name="Picture 4" descr="Mẫu thời khóa biểu cho học sinh đẹp nhất">
              <a:extLst>
                <a:ext uri="{FF2B5EF4-FFF2-40B4-BE49-F238E27FC236}">
                  <a16:creationId xmlns:a16="http://schemas.microsoft.com/office/drawing/2014/main" id="{682AD726-8E98-4F61-8AFC-E3D87AC988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987717">
              <a:off x="427353" y="2470994"/>
              <a:ext cx="5154201" cy="38656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446A296-1742-46FF-BCA5-AAEF68840145}"/>
                </a:ext>
              </a:extLst>
            </p:cNvPr>
            <p:cNvSpPr/>
            <p:nvPr/>
          </p:nvSpPr>
          <p:spPr>
            <a:xfrm rot="20914428">
              <a:off x="1496577" y="2561587"/>
              <a:ext cx="2559469" cy="477975"/>
            </a:xfrm>
            <a:prstGeom prst="rect">
              <a:avLst/>
            </a:prstGeom>
            <a:solidFill>
              <a:srgbClr val="B4EFFF"/>
            </a:solidFill>
            <a:ln>
              <a:solidFill>
                <a:srgbClr val="B4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id="{D184A708-FDDF-44B3-9D1D-27129B274B5D}"/>
                </a:ext>
              </a:extLst>
            </p:cNvPr>
            <p:cNvSpPr txBox="1"/>
            <p:nvPr/>
          </p:nvSpPr>
          <p:spPr>
            <a:xfrm rot="20953649">
              <a:off x="1382084" y="2600933"/>
              <a:ext cx="2635658" cy="523220"/>
            </a:xfrm>
            <a:prstGeom prst="rect">
              <a:avLst/>
            </a:prstGeom>
            <a:noFill/>
          </p:spPr>
          <p:txBody>
            <a:bodyPr wrap="none" rtlCol="0">
              <a:spAutoFit/>
            </a:bodyPr>
            <a:lstStyle/>
            <a:p>
              <a:r>
                <a:rPr lang="vi-VN" sz="2800" b="1">
                  <a:ln>
                    <a:solidFill>
                      <a:srgbClr val="0070C0"/>
                    </a:solidFill>
                  </a:ln>
                  <a:solidFill>
                    <a:schemeClr val="accent2"/>
                  </a:solidFill>
                  <a:latin typeface="+mj-lt"/>
                </a:rPr>
                <a:t>THỜI GIAN BIỂU</a:t>
              </a:r>
              <a:endParaRPr lang="vi-VN" sz="2800" b="1" dirty="0">
                <a:ln>
                  <a:solidFill>
                    <a:srgbClr val="0070C0"/>
                  </a:solidFill>
                </a:ln>
                <a:solidFill>
                  <a:schemeClr val="accent2"/>
                </a:solidFill>
                <a:latin typeface="+mj-lt"/>
              </a:endParaRPr>
            </a:p>
          </p:txBody>
        </p:sp>
      </p:grpSp>
    </p:spTree>
    <p:extLst>
      <p:ext uri="{BB962C8B-B14F-4D97-AF65-F5344CB8AC3E}">
        <p14:creationId xmlns:p14="http://schemas.microsoft.com/office/powerpoint/2010/main" val="92398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500"/>
                                        <p:tgtEl>
                                          <p:spTgt spid="51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BD35EA-6052-4071-8464-AA0C672497F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815771" y="2220685"/>
            <a:ext cx="9013372" cy="3496411"/>
          </a:xfrm>
          <a:prstGeom prst="rect">
            <a:avLst/>
          </a:prstGeom>
        </p:spPr>
      </p:pic>
      <p:pic>
        <p:nvPicPr>
          <p:cNvPr id="4" name="Picture 2" descr="Cute children playing at pencil house Premium Vector">
            <a:extLst>
              <a:ext uri="{FF2B5EF4-FFF2-40B4-BE49-F238E27FC236}">
                <a16:creationId xmlns:a16="http://schemas.microsoft.com/office/drawing/2014/main" id="{22EA5111-4BB0-451D-B093-72EC1A40CB0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857" y="448330"/>
            <a:ext cx="4644572" cy="590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16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F5426C-63D0-420F-8E78-CEB3752A8C7F}"/>
              </a:ext>
            </a:extLst>
          </p:cNvPr>
          <p:cNvPicPr>
            <a:picLocks noChangeAspect="1"/>
          </p:cNvPicPr>
          <p:nvPr/>
        </p:nvPicPr>
        <p:blipFill>
          <a:blip r:embed="rId2">
            <a:clrChange>
              <a:clrFrom>
                <a:srgbClr val="FFFAC8"/>
              </a:clrFrom>
              <a:clrTo>
                <a:srgbClr val="FFFAC8">
                  <a:alpha val="0"/>
                </a:srgbClr>
              </a:clrTo>
            </a:clrChange>
            <a:extLst>
              <a:ext uri="{BEBA8EAE-BF5A-486C-A8C5-ECC9F3942E4B}">
                <a14:imgProps xmlns:a14="http://schemas.microsoft.com/office/drawing/2010/main">
                  <a14:imgLayer r:embed="rId3">
                    <a14:imgEffect>
                      <a14:backgroundRemoval t="5088" b="99779" l="2000" r="97625">
                        <a14:foregroundMark x1="40500" y1="38496" x2="38375" y2="63496"/>
                        <a14:foregroundMark x1="38375" y1="63496" x2="33750" y2="75442"/>
                        <a14:foregroundMark x1="11125" y1="23009" x2="13500" y2="33407"/>
                        <a14:foregroundMark x1="13500" y1="33407" x2="12125" y2="87832"/>
                        <a14:foregroundMark x1="10000" y1="49558" x2="8375" y2="61062"/>
                        <a14:foregroundMark x1="8375" y1="61062" x2="10250" y2="63938"/>
                        <a14:foregroundMark x1="18375" y1="50221" x2="24750" y2="51106"/>
                        <a14:foregroundMark x1="24750" y1="51106" x2="25000" y2="50885"/>
                        <a14:foregroundMark x1="9375" y1="39381" x2="9375" y2="39381"/>
                        <a14:foregroundMark x1="12000" y1="94027" x2="12000" y2="94027"/>
                        <a14:foregroundMark x1="6125" y1="89602" x2="33000" y2="86726"/>
                        <a14:foregroundMark x1="33000" y1="86726" x2="69750" y2="90929"/>
                        <a14:foregroundMark x1="69750" y1="90929" x2="87125" y2="88274"/>
                        <a14:foregroundMark x1="87125" y1="88274" x2="97625" y2="91150"/>
                        <a14:foregroundMark x1="97625" y1="91150" x2="4250" y2="91593"/>
                        <a14:foregroundMark x1="4000" y1="86283" x2="9750" y2="90487"/>
                        <a14:foregroundMark x1="9750" y1="90487" x2="6250" y2="81195"/>
                        <a14:foregroundMark x1="6250" y1="81195" x2="2500" y2="93142"/>
                        <a14:foregroundMark x1="2500" y1="93142" x2="2000" y2="99779"/>
                        <a14:foregroundMark x1="54875" y1="36062" x2="56500" y2="66593"/>
                        <a14:foregroundMark x1="55000" y1="5088" x2="55000" y2="12389"/>
                        <a14:foregroundMark x1="54875" y1="10841" x2="54625" y2="16593"/>
                        <a14:foregroundMark x1="50375" y1="25664" x2="50500" y2="36504"/>
                        <a14:foregroundMark x1="60125" y1="17699" x2="62250" y2="39602"/>
                        <a14:foregroundMark x1="53875" y1="77212" x2="53500" y2="86947"/>
                        <a14:foregroundMark x1="60875" y1="74115" x2="62375" y2="81416"/>
                        <a14:foregroundMark x1="70750" y1="41372" x2="72125" y2="51991"/>
                        <a14:foregroundMark x1="93625" y1="27434" x2="90750" y2="41150"/>
                        <a14:foregroundMark x1="90750" y1="41150" x2="88375" y2="46239"/>
                        <a14:foregroundMark x1="88375" y1="44469" x2="85125" y2="50664"/>
                        <a14:foregroundMark x1="69375" y1="42699" x2="69375" y2="42699"/>
                        <a14:foregroundMark x1="79500" y1="29646" x2="77250" y2="39602"/>
                        <a14:foregroundMark x1="90500" y1="58850" x2="90500" y2="58850"/>
                        <a14:foregroundMark x1="86250" y1="71239" x2="86250" y2="71239"/>
                        <a14:foregroundMark x1="79500" y1="76327" x2="79500" y2="76327"/>
                        <a14:foregroundMark x1="91375" y1="29646" x2="91375" y2="29646"/>
                        <a14:foregroundMark x1="89625" y1="29425" x2="89250" y2="35177"/>
                        <a14:foregroundMark x1="26000" y1="43363" x2="26375" y2="46018"/>
                        <a14:foregroundMark x1="17625" y1="35398" x2="17625" y2="35398"/>
                        <a14:foregroundMark x1="14625" y1="23673" x2="14625" y2="23673"/>
                        <a14:foregroundMark x1="37875" y1="35177" x2="37875" y2="35177"/>
                        <a14:foregroundMark x1="33750" y1="48230" x2="33750" y2="48230"/>
                        <a14:foregroundMark x1="37875" y1="47788" x2="37875" y2="47788"/>
                        <a14:foregroundMark x1="42000" y1="47788" x2="42000" y2="47788"/>
                        <a14:foregroundMark x1="43875" y1="52876" x2="43875" y2="52876"/>
                        <a14:foregroundMark x1="29875" y1="51549" x2="29875" y2="51549"/>
                        <a14:foregroundMark x1="40125" y1="78097" x2="40125" y2="78097"/>
                      </a14:backgroundRemoval>
                    </a14:imgEffect>
                    <a14:imgEffect>
                      <a14:sharpenSoften amount="25000"/>
                    </a14:imgEffect>
                    <a14:imgEffect>
                      <a14:saturation sat="200000"/>
                    </a14:imgEffect>
                  </a14:imgLayer>
                </a14:imgProps>
              </a:ext>
            </a:extLst>
          </a:blip>
          <a:stretch>
            <a:fillRect/>
          </a:stretch>
        </p:blipFill>
        <p:spPr>
          <a:xfrm>
            <a:off x="303249" y="2253074"/>
            <a:ext cx="6985446" cy="3856429"/>
          </a:xfrm>
          <a:prstGeom prst="rect">
            <a:avLst/>
          </a:prstGeom>
        </p:spPr>
      </p:pic>
      <p:grpSp>
        <p:nvGrpSpPr>
          <p:cNvPr id="8" name="Group 7">
            <a:extLst>
              <a:ext uri="{FF2B5EF4-FFF2-40B4-BE49-F238E27FC236}">
                <a16:creationId xmlns:a16="http://schemas.microsoft.com/office/drawing/2014/main" id="{C89C4AD2-46DF-4322-9806-A3ACA214062A}"/>
              </a:ext>
            </a:extLst>
          </p:cNvPr>
          <p:cNvGrpSpPr/>
          <p:nvPr/>
        </p:nvGrpSpPr>
        <p:grpSpPr>
          <a:xfrm>
            <a:off x="500062" y="381715"/>
            <a:ext cx="2886686" cy="975278"/>
            <a:chOff x="500062" y="381715"/>
            <a:chExt cx="2886686" cy="975278"/>
          </a:xfrm>
        </p:grpSpPr>
        <p:pic>
          <p:nvPicPr>
            <p:cNvPr id="9" name="Picture 8">
              <a:extLst>
                <a:ext uri="{FF2B5EF4-FFF2-40B4-BE49-F238E27FC236}">
                  <a16:creationId xmlns:a16="http://schemas.microsoft.com/office/drawing/2014/main" id="{7B184F5B-7CAC-4B80-B156-8C694C9E3AB4}"/>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00062" y="381715"/>
              <a:ext cx="1170334" cy="975278"/>
            </a:xfrm>
            <a:prstGeom prst="rect">
              <a:avLst/>
            </a:prstGeom>
          </p:spPr>
        </p:pic>
        <p:sp>
          <p:nvSpPr>
            <p:cNvPr id="10" name="TextBox 9">
              <a:extLst>
                <a:ext uri="{FF2B5EF4-FFF2-40B4-BE49-F238E27FC236}">
                  <a16:creationId xmlns:a16="http://schemas.microsoft.com/office/drawing/2014/main" id="{E9414956-4A62-4264-A537-DD96800310E3}"/>
                </a:ext>
              </a:extLst>
            </p:cNvPr>
            <p:cNvSpPr txBox="1"/>
            <p:nvPr/>
          </p:nvSpPr>
          <p:spPr>
            <a:xfrm>
              <a:off x="1493281" y="639505"/>
              <a:ext cx="1893467" cy="523220"/>
            </a:xfrm>
            <a:prstGeom prst="rect">
              <a:avLst/>
            </a:prstGeom>
            <a:noFill/>
          </p:spPr>
          <p:txBody>
            <a:bodyPr wrap="none" rtlCol="0">
              <a:spAutoFit/>
            </a:bodyPr>
            <a:lstStyle/>
            <a:p>
              <a:r>
                <a:rPr lang="vi-VN" sz="2800" b="1" dirty="0">
                  <a:solidFill>
                    <a:srgbClr val="F78609"/>
                  </a:solidFill>
                  <a:latin typeface="+mj-lt"/>
                </a:rPr>
                <a:t>KHỞI ĐỘNG</a:t>
              </a:r>
            </a:p>
          </p:txBody>
        </p:sp>
      </p:grpSp>
      <p:grpSp>
        <p:nvGrpSpPr>
          <p:cNvPr id="13" name="Group 12">
            <a:extLst>
              <a:ext uri="{FF2B5EF4-FFF2-40B4-BE49-F238E27FC236}">
                <a16:creationId xmlns:a16="http://schemas.microsoft.com/office/drawing/2014/main" id="{B8E0C1B5-E0CB-46F8-ABD2-CFD57183A76D}"/>
              </a:ext>
            </a:extLst>
          </p:cNvPr>
          <p:cNvGrpSpPr/>
          <p:nvPr/>
        </p:nvGrpSpPr>
        <p:grpSpPr>
          <a:xfrm>
            <a:off x="7315199" y="547446"/>
            <a:ext cx="4085190" cy="5856459"/>
            <a:chOff x="7288695" y="547446"/>
            <a:chExt cx="4085190" cy="5856459"/>
          </a:xfrm>
        </p:grpSpPr>
        <p:sp>
          <p:nvSpPr>
            <p:cNvPr id="11" name="Rectangle 10">
              <a:extLst>
                <a:ext uri="{FF2B5EF4-FFF2-40B4-BE49-F238E27FC236}">
                  <a16:creationId xmlns:a16="http://schemas.microsoft.com/office/drawing/2014/main" id="{A6E97E81-5575-4DB8-A3E9-5924B24F21D3}"/>
                </a:ext>
              </a:extLst>
            </p:cNvPr>
            <p:cNvSpPr/>
            <p:nvPr/>
          </p:nvSpPr>
          <p:spPr>
            <a:xfrm>
              <a:off x="7608508" y="679261"/>
              <a:ext cx="3445564" cy="5724644"/>
            </a:xfrm>
            <a:prstGeom prst="rect">
              <a:avLst/>
            </a:prstGeom>
          </p:spPr>
          <p:txBody>
            <a:bodyPr wrap="square">
              <a:spAutoFit/>
            </a:bodyPr>
            <a:lstStyle/>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quả lắc</a:t>
              </a:r>
              <a:br>
                <a:rPr lang="vi-VN" sz="2400" dirty="0">
                  <a:solidFill>
                    <a:srgbClr val="222222"/>
                  </a:solidFill>
                </a:rPr>
              </a:br>
              <a:r>
                <a:rPr lang="vi-VN" sz="2400" dirty="0">
                  <a:solidFill>
                    <a:srgbClr val="222222"/>
                  </a:solidFill>
                </a:rPr>
                <a:t>Tích tắc đêm ngày</a:t>
              </a:r>
              <a:br>
                <a:rPr lang="vi-VN" sz="2400" dirty="0">
                  <a:solidFill>
                    <a:srgbClr val="222222"/>
                  </a:solidFill>
                </a:rPr>
              </a:br>
              <a:r>
                <a:rPr lang="vi-VN" sz="2400" dirty="0">
                  <a:solidFill>
                    <a:srgbClr val="222222"/>
                  </a:solidFill>
                </a:rPr>
                <a:t>Không ngừng phút giây.</a:t>
              </a:r>
            </a:p>
            <a:p>
              <a:endParaRPr lang="vi-VN" sz="1600" dirty="0">
                <a:solidFill>
                  <a:srgbClr val="222222"/>
                </a:solidFill>
              </a:endParaRPr>
            </a:p>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luôn nhắc:</a:t>
              </a:r>
              <a:br>
                <a:rPr lang="vi-VN" sz="2400" dirty="0">
                  <a:solidFill>
                    <a:srgbClr val="222222"/>
                  </a:solidFill>
                </a:rPr>
              </a:br>
              <a:r>
                <a:rPr lang="vi-VN" sz="2400" dirty="0">
                  <a:solidFill>
                    <a:srgbClr val="222222"/>
                  </a:solidFill>
                </a:rPr>
                <a:t>Học, chơi, ăn, ngủ</a:t>
              </a:r>
              <a:br>
                <a:rPr lang="vi-VN" sz="2400" dirty="0">
                  <a:solidFill>
                    <a:srgbClr val="222222"/>
                  </a:solidFill>
                </a:rPr>
              </a:br>
              <a:r>
                <a:rPr lang="vi-VN" sz="2400" dirty="0">
                  <a:solidFill>
                    <a:srgbClr val="222222"/>
                  </a:solidFill>
                </a:rPr>
                <a:t>Có giờ có giấc.</a:t>
              </a:r>
            </a:p>
            <a:p>
              <a:endParaRPr lang="vi-VN" sz="1400" dirty="0">
                <a:solidFill>
                  <a:srgbClr val="222222"/>
                </a:solidFill>
              </a:endParaRPr>
            </a:p>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luôn nhắc</a:t>
              </a:r>
              <a:br>
                <a:rPr lang="vi-VN" sz="2400" dirty="0">
                  <a:solidFill>
                    <a:srgbClr val="222222"/>
                  </a:solidFill>
                </a:rPr>
              </a:br>
              <a:r>
                <a:rPr lang="vi-VN" sz="2400" dirty="0">
                  <a:solidFill>
                    <a:srgbClr val="222222"/>
                  </a:solidFill>
                </a:rPr>
                <a:t>Từng phút từng giờ</a:t>
              </a:r>
              <a:br>
                <a:rPr lang="vi-VN" sz="2400" dirty="0">
                  <a:solidFill>
                    <a:srgbClr val="222222"/>
                  </a:solidFill>
                </a:rPr>
              </a:br>
              <a:r>
                <a:rPr lang="vi-VN" sz="2400" dirty="0">
                  <a:solidFill>
                    <a:srgbClr val="222222"/>
                  </a:solidFill>
                </a:rPr>
                <a:t>Quý hơn vàng bạc.</a:t>
              </a:r>
            </a:p>
            <a:p>
              <a:pPr algn="r"/>
              <a:endParaRPr lang="vi-VN" sz="1000" i="1" dirty="0">
                <a:solidFill>
                  <a:srgbClr val="222222"/>
                </a:solidFill>
              </a:endParaRPr>
            </a:p>
            <a:p>
              <a:pPr algn="r"/>
              <a:r>
                <a:rPr lang="vi-VN" sz="2400" i="1" dirty="0">
                  <a:solidFill>
                    <a:srgbClr val="222222"/>
                  </a:solidFill>
                </a:rPr>
                <a:t>Tác giả: Đinh Xuân Tửu</a:t>
              </a:r>
              <a:endParaRPr lang="vi-VN" sz="2400" b="0" i="0" dirty="0">
                <a:solidFill>
                  <a:srgbClr val="222222"/>
                </a:solidFill>
                <a:effectLst/>
              </a:endParaRPr>
            </a:p>
          </p:txBody>
        </p:sp>
        <p:sp>
          <p:nvSpPr>
            <p:cNvPr id="12" name="Rectangle: Rounded Corners 11">
              <a:extLst>
                <a:ext uri="{FF2B5EF4-FFF2-40B4-BE49-F238E27FC236}">
                  <a16:creationId xmlns:a16="http://schemas.microsoft.com/office/drawing/2014/main" id="{4F83F8C6-F602-48EA-BA77-207C14B20618}"/>
                </a:ext>
              </a:extLst>
            </p:cNvPr>
            <p:cNvSpPr/>
            <p:nvPr/>
          </p:nvSpPr>
          <p:spPr>
            <a:xfrm>
              <a:off x="7288695" y="547446"/>
              <a:ext cx="4085190" cy="5763108"/>
            </a:xfrm>
            <a:custGeom>
              <a:avLst/>
              <a:gdLst>
                <a:gd name="connsiteX0" fmla="*/ 0 w 4085190"/>
                <a:gd name="connsiteY0" fmla="*/ 389319 h 5763108"/>
                <a:gd name="connsiteX1" fmla="*/ 389319 w 4085190"/>
                <a:gd name="connsiteY1" fmla="*/ 0 h 5763108"/>
                <a:gd name="connsiteX2" fmla="*/ 3695871 w 4085190"/>
                <a:gd name="connsiteY2" fmla="*/ 0 h 5763108"/>
                <a:gd name="connsiteX3" fmla="*/ 4085190 w 4085190"/>
                <a:gd name="connsiteY3" fmla="*/ 389319 h 5763108"/>
                <a:gd name="connsiteX4" fmla="*/ 4085190 w 4085190"/>
                <a:gd name="connsiteY4" fmla="*/ 5373789 h 5763108"/>
                <a:gd name="connsiteX5" fmla="*/ 3695871 w 4085190"/>
                <a:gd name="connsiteY5" fmla="*/ 5763108 h 5763108"/>
                <a:gd name="connsiteX6" fmla="*/ 389319 w 4085190"/>
                <a:gd name="connsiteY6" fmla="*/ 5763108 h 5763108"/>
                <a:gd name="connsiteX7" fmla="*/ 0 w 4085190"/>
                <a:gd name="connsiteY7" fmla="*/ 5373789 h 5763108"/>
                <a:gd name="connsiteX8" fmla="*/ 0 w 4085190"/>
                <a:gd name="connsiteY8" fmla="*/ 389319 h 576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5190" h="5763108" extrusionOk="0">
                  <a:moveTo>
                    <a:pt x="0" y="389319"/>
                  </a:moveTo>
                  <a:cubicBezTo>
                    <a:pt x="-39568" y="173124"/>
                    <a:pt x="159492" y="-29350"/>
                    <a:pt x="389319" y="0"/>
                  </a:cubicBezTo>
                  <a:cubicBezTo>
                    <a:pt x="803012" y="9620"/>
                    <a:pt x="3210283" y="-108797"/>
                    <a:pt x="3695871" y="0"/>
                  </a:cubicBezTo>
                  <a:cubicBezTo>
                    <a:pt x="3924229" y="-12502"/>
                    <a:pt x="4111041" y="166396"/>
                    <a:pt x="4085190" y="389319"/>
                  </a:cubicBezTo>
                  <a:cubicBezTo>
                    <a:pt x="4110464" y="2138526"/>
                    <a:pt x="4142297" y="3306967"/>
                    <a:pt x="4085190" y="5373789"/>
                  </a:cubicBezTo>
                  <a:cubicBezTo>
                    <a:pt x="4104246" y="5617603"/>
                    <a:pt x="3897338" y="5764138"/>
                    <a:pt x="3695871" y="5763108"/>
                  </a:cubicBezTo>
                  <a:cubicBezTo>
                    <a:pt x="3126319" y="5628635"/>
                    <a:pt x="1498032" y="5622864"/>
                    <a:pt x="389319" y="5763108"/>
                  </a:cubicBezTo>
                  <a:cubicBezTo>
                    <a:pt x="180809" y="5769533"/>
                    <a:pt x="-24149" y="5592459"/>
                    <a:pt x="0" y="5373789"/>
                  </a:cubicBezTo>
                  <a:cubicBezTo>
                    <a:pt x="-124084" y="4200215"/>
                    <a:pt x="68493" y="1754650"/>
                    <a:pt x="0" y="389319"/>
                  </a:cubicBezTo>
                  <a:close/>
                </a:path>
              </a:pathLst>
            </a:custGeom>
            <a:noFill/>
            <a:ln w="28575">
              <a:solidFill>
                <a:srgbClr val="00B0F0"/>
              </a:solidFill>
              <a:extLst>
                <a:ext uri="{C807C97D-BFC1-408E-A445-0C87EB9F89A2}">
                  <ask:lineSketchStyleProps xmlns:ask="http://schemas.microsoft.com/office/drawing/2018/sketchyshapes" sd="2795318904">
                    <a:prstGeom prst="roundRect">
                      <a:avLst>
                        <a:gd name="adj" fmla="val 95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4" name="TextBox 13">
            <a:extLst>
              <a:ext uri="{FF2B5EF4-FFF2-40B4-BE49-F238E27FC236}">
                <a16:creationId xmlns:a16="http://schemas.microsoft.com/office/drawing/2014/main" id="{FAEA7FC4-D621-4497-85F5-AC3F607BFD6A}"/>
              </a:ext>
            </a:extLst>
          </p:cNvPr>
          <p:cNvSpPr txBox="1"/>
          <p:nvPr/>
        </p:nvSpPr>
        <p:spPr>
          <a:xfrm>
            <a:off x="1493281" y="1353956"/>
            <a:ext cx="5099473" cy="830997"/>
          </a:xfrm>
          <a:prstGeom prst="rect">
            <a:avLst/>
          </a:prstGeom>
          <a:noFill/>
        </p:spPr>
        <p:txBody>
          <a:bodyPr wrap="none" rtlCol="0">
            <a:spAutoFit/>
          </a:bodyPr>
          <a:lstStyle/>
          <a:p>
            <a:r>
              <a:rPr lang="vi-VN" sz="48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rPr>
              <a:t>ĐỒNG HỒ QUẢ LẮC</a:t>
            </a:r>
          </a:p>
        </p:txBody>
      </p:sp>
    </p:spTree>
    <p:extLst>
      <p:ext uri="{BB962C8B-B14F-4D97-AF65-F5344CB8AC3E}">
        <p14:creationId xmlns:p14="http://schemas.microsoft.com/office/powerpoint/2010/main" val="252959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par>
                          <p:cTn id="13" fill="hold">
                            <p:stCondLst>
                              <p:cond delay="500"/>
                            </p:stCondLst>
                            <p:childTnLst>
                              <p:par>
                                <p:cTn id="14" presetID="32" presetClass="emph" presetSubtype="0" repeatCount="indefinite" fill="hold" grpId="1" nodeType="afterEffect">
                                  <p:stCondLst>
                                    <p:cond delay="0"/>
                                  </p:stCondLst>
                                  <p:childTnLst>
                                    <p:animRot by="120000">
                                      <p:cBhvr>
                                        <p:cTn id="15" dur="100" fill="hold">
                                          <p:stCondLst>
                                            <p:cond delay="0"/>
                                          </p:stCondLst>
                                        </p:cTn>
                                        <p:tgtEl>
                                          <p:spTgt spid="14"/>
                                        </p:tgtEl>
                                        <p:attrNameLst>
                                          <p:attrName>r</p:attrName>
                                        </p:attrNameLst>
                                      </p:cBhvr>
                                    </p:animRot>
                                    <p:animRot by="-240000">
                                      <p:cBhvr>
                                        <p:cTn id="16" dur="200" fill="hold">
                                          <p:stCondLst>
                                            <p:cond delay="200"/>
                                          </p:stCondLst>
                                        </p:cTn>
                                        <p:tgtEl>
                                          <p:spTgt spid="14"/>
                                        </p:tgtEl>
                                        <p:attrNameLst>
                                          <p:attrName>r</p:attrName>
                                        </p:attrNameLst>
                                      </p:cBhvr>
                                    </p:animRot>
                                    <p:animRot by="240000">
                                      <p:cBhvr>
                                        <p:cTn id="17" dur="200" fill="hold">
                                          <p:stCondLst>
                                            <p:cond delay="400"/>
                                          </p:stCondLst>
                                        </p:cTn>
                                        <p:tgtEl>
                                          <p:spTgt spid="14"/>
                                        </p:tgtEl>
                                        <p:attrNameLst>
                                          <p:attrName>r</p:attrName>
                                        </p:attrNameLst>
                                      </p:cBhvr>
                                    </p:animRot>
                                    <p:animRot by="-240000">
                                      <p:cBhvr>
                                        <p:cTn id="18" dur="200" fill="hold">
                                          <p:stCondLst>
                                            <p:cond delay="600"/>
                                          </p:stCondLst>
                                        </p:cTn>
                                        <p:tgtEl>
                                          <p:spTgt spid="14"/>
                                        </p:tgtEl>
                                        <p:attrNameLst>
                                          <p:attrName>r</p:attrName>
                                        </p:attrNameLst>
                                      </p:cBhvr>
                                    </p:animRot>
                                    <p:animRot by="120000">
                                      <p:cBhvr>
                                        <p:cTn id="19" dur="200" fill="hold">
                                          <p:stCondLst>
                                            <p:cond delay="800"/>
                                          </p:stCondLst>
                                        </p:cTn>
                                        <p:tgtEl>
                                          <p:spTgt spid="14"/>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B768B0-E757-400D-BF9B-13B8C4BE0ED7}"/>
              </a:ext>
            </a:extLst>
          </p:cNvPr>
          <p:cNvSpPr txBox="1"/>
          <p:nvPr/>
        </p:nvSpPr>
        <p:spPr>
          <a:xfrm flipH="1">
            <a:off x="1106129" y="693174"/>
            <a:ext cx="9689690" cy="3046988"/>
          </a:xfrm>
          <a:prstGeom prst="rect">
            <a:avLst/>
          </a:prstGeom>
          <a:no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Thứ hai ngày 15 tháng 11 năm 2021</a:t>
            </a:r>
          </a:p>
          <a:p>
            <a:pPr algn="ctr"/>
            <a:r>
              <a:rPr lang="en-US" sz="3200">
                <a:latin typeface="Times New Roman" panose="02020603050405020304" pitchFamily="18" charset="0"/>
                <a:cs typeface="Times New Roman" panose="02020603050405020304" pitchFamily="18" charset="0"/>
              </a:rPr>
              <a:t>Đạo đức</a:t>
            </a:r>
          </a:p>
          <a:p>
            <a:pPr algn="ctr"/>
            <a:r>
              <a:rPr lang="en-US" sz="3200">
                <a:latin typeface="Times New Roman" panose="02020603050405020304" pitchFamily="18" charset="0"/>
                <a:cs typeface="Times New Roman" panose="02020603050405020304" pitchFamily="18" charset="0"/>
              </a:rPr>
              <a:t>Quý trọng thời gian</a:t>
            </a:r>
          </a:p>
          <a:p>
            <a:pPr algn="ctr"/>
            <a:r>
              <a:rPr lang="en-US" sz="3200">
                <a:latin typeface="Times New Roman" panose="02020603050405020304" pitchFamily="18" charset="0"/>
                <a:cs typeface="Times New Roman" panose="02020603050405020304" pitchFamily="18" charset="0"/>
              </a:rPr>
              <a:t>--------------------------------------</a:t>
            </a:r>
          </a:p>
          <a:p>
            <a:pPr algn="ctr"/>
            <a:r>
              <a:rPr lang="en-US" sz="3200">
                <a:latin typeface="Times New Roman" panose="02020603050405020304" pitchFamily="18" charset="0"/>
                <a:cs typeface="Times New Roman" panose="02020603050405020304" pitchFamily="18" charset="0"/>
              </a:rPr>
              <a:t>Tự nhiên và xã hội</a:t>
            </a:r>
          </a:p>
          <a:p>
            <a:pPr algn="ctr"/>
            <a:r>
              <a:rPr lang="en-US" sz="3200">
                <a:latin typeface="Times New Roman" panose="02020603050405020304" pitchFamily="18" charset="0"/>
                <a:cs typeface="Times New Roman" panose="02020603050405020304" pitchFamily="18" charset="0"/>
              </a:rPr>
              <a:t>An toàn khi đi trên các phương tiện giao thông.</a:t>
            </a:r>
          </a:p>
        </p:txBody>
      </p:sp>
    </p:spTree>
    <p:extLst>
      <p:ext uri="{BB962C8B-B14F-4D97-AF65-F5344CB8AC3E}">
        <p14:creationId xmlns:p14="http://schemas.microsoft.com/office/powerpoint/2010/main" val="141163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CC409D7-DEED-4CFC-8307-14A64DE36C48}"/>
              </a:ext>
            </a:extLst>
          </p:cNvPr>
          <p:cNvGrpSpPr/>
          <p:nvPr/>
        </p:nvGrpSpPr>
        <p:grpSpPr>
          <a:xfrm>
            <a:off x="569825" y="401248"/>
            <a:ext cx="2816950" cy="1489289"/>
            <a:chOff x="569798" y="1124402"/>
            <a:chExt cx="2816950" cy="1489289"/>
          </a:xfrm>
        </p:grpSpPr>
        <p:pic>
          <p:nvPicPr>
            <p:cNvPr id="3" name="Picture 2">
              <a:extLst>
                <a:ext uri="{FF2B5EF4-FFF2-40B4-BE49-F238E27FC236}">
                  <a16:creationId xmlns:a16="http://schemas.microsoft.com/office/drawing/2014/main" id="{F8BC5D2D-D039-4AB6-AA00-D3310D94C54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8" name="TextBox 7">
              <a:extLst>
                <a:ext uri="{FF2B5EF4-FFF2-40B4-BE49-F238E27FC236}">
                  <a16:creationId xmlns:a16="http://schemas.microsoft.com/office/drawing/2014/main" id="{527F1D03-CF96-43A1-94DF-E7D051B287F9}"/>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6" name="Oval 5">
            <a:extLst>
              <a:ext uri="{FF2B5EF4-FFF2-40B4-BE49-F238E27FC236}">
                <a16:creationId xmlns:a16="http://schemas.microsoft.com/office/drawing/2014/main" id="{FF42F663-F3A2-4AB3-B9A5-6F4D44B3BC5B}"/>
              </a:ext>
            </a:extLst>
          </p:cNvPr>
          <p:cNvSpPr/>
          <p:nvPr/>
        </p:nvSpPr>
        <p:spPr>
          <a:xfrm>
            <a:off x="742121" y="2213114"/>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chemeClr val="accent2"/>
                </a:solidFill>
                <a:latin typeface="+mj-lt"/>
              </a:rPr>
              <a:t>1</a:t>
            </a:r>
          </a:p>
        </p:txBody>
      </p:sp>
      <p:sp>
        <p:nvSpPr>
          <p:cNvPr id="7" name="TextBox 6">
            <a:extLst>
              <a:ext uri="{FF2B5EF4-FFF2-40B4-BE49-F238E27FC236}">
                <a16:creationId xmlns:a16="http://schemas.microsoft.com/office/drawing/2014/main" id="{BC025334-9B63-44D3-957B-00AB8843D486}"/>
              </a:ext>
            </a:extLst>
          </p:cNvPr>
          <p:cNvSpPr txBox="1"/>
          <p:nvPr/>
        </p:nvSpPr>
        <p:spPr>
          <a:xfrm>
            <a:off x="1205947" y="2213114"/>
            <a:ext cx="3935896" cy="954107"/>
          </a:xfrm>
          <a:prstGeom prst="rect">
            <a:avLst/>
          </a:prstGeom>
          <a:noFill/>
        </p:spPr>
        <p:txBody>
          <a:bodyPr wrap="square" rtlCol="0">
            <a:spAutoFit/>
          </a:bodyPr>
          <a:lstStyle/>
          <a:p>
            <a:r>
              <a:rPr lang="vi-VN" sz="2800" b="1" dirty="0">
                <a:solidFill>
                  <a:srgbClr val="00B050"/>
                </a:solidFill>
              </a:rPr>
              <a:t>Kể chuyện theo tranh và trả lời câu hỏi:</a:t>
            </a:r>
          </a:p>
        </p:txBody>
      </p:sp>
      <p:grpSp>
        <p:nvGrpSpPr>
          <p:cNvPr id="22" name="Group 21">
            <a:extLst>
              <a:ext uri="{FF2B5EF4-FFF2-40B4-BE49-F238E27FC236}">
                <a16:creationId xmlns:a16="http://schemas.microsoft.com/office/drawing/2014/main" id="{78357AC8-8345-46B3-9BC7-3FA6C1317564}"/>
              </a:ext>
            </a:extLst>
          </p:cNvPr>
          <p:cNvGrpSpPr/>
          <p:nvPr/>
        </p:nvGrpSpPr>
        <p:grpSpPr>
          <a:xfrm>
            <a:off x="4752490" y="356280"/>
            <a:ext cx="6929832" cy="6145439"/>
            <a:chOff x="4752490" y="356280"/>
            <a:chExt cx="6929832" cy="6145439"/>
          </a:xfrm>
        </p:grpSpPr>
        <p:pic>
          <p:nvPicPr>
            <p:cNvPr id="16" name="Picture 15">
              <a:extLst>
                <a:ext uri="{FF2B5EF4-FFF2-40B4-BE49-F238E27FC236}">
                  <a16:creationId xmlns:a16="http://schemas.microsoft.com/office/drawing/2014/main" id="{65DBDF91-0FB9-4469-93D1-0DBF5ABDE95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4752490" y="356280"/>
              <a:ext cx="6869685" cy="6145439"/>
            </a:xfrm>
            <a:prstGeom prst="rect">
              <a:avLst/>
            </a:prstGeom>
          </p:spPr>
        </p:pic>
        <p:sp>
          <p:nvSpPr>
            <p:cNvPr id="17" name="TextBox 16">
              <a:extLst>
                <a:ext uri="{FF2B5EF4-FFF2-40B4-BE49-F238E27FC236}">
                  <a16:creationId xmlns:a16="http://schemas.microsoft.com/office/drawing/2014/main" id="{9A44C120-836E-4914-8AA9-E2FFE2B02399}"/>
                </a:ext>
              </a:extLst>
            </p:cNvPr>
            <p:cNvSpPr txBox="1"/>
            <p:nvPr/>
          </p:nvSpPr>
          <p:spPr>
            <a:xfrm>
              <a:off x="6469554" y="421538"/>
              <a:ext cx="3435556" cy="523220"/>
            </a:xfrm>
            <a:prstGeom prst="rect">
              <a:avLst/>
            </a:prstGeom>
            <a:solidFill>
              <a:schemeClr val="accent2"/>
            </a:solidFill>
          </p:spPr>
          <p:txBody>
            <a:bodyPr wrap="none" rtlCol="0">
              <a:spAutoFit/>
            </a:bodyPr>
            <a:lstStyle/>
            <a:p>
              <a:r>
                <a:rPr lang="vi-VN" sz="2800" b="1" dirty="0">
                  <a:solidFill>
                    <a:srgbClr val="F8526B"/>
                  </a:solidFill>
                </a:rPr>
                <a:t>Bức tranh dang dở</a:t>
              </a:r>
            </a:p>
          </p:txBody>
        </p:sp>
        <p:sp>
          <p:nvSpPr>
            <p:cNvPr id="18" name="TextBox 17">
              <a:extLst>
                <a:ext uri="{FF2B5EF4-FFF2-40B4-BE49-F238E27FC236}">
                  <a16:creationId xmlns:a16="http://schemas.microsoft.com/office/drawing/2014/main" id="{C0D3E6B2-13F7-4A7E-9BAB-2C315BE9F180}"/>
                </a:ext>
              </a:extLst>
            </p:cNvPr>
            <p:cNvSpPr txBox="1"/>
            <p:nvPr/>
          </p:nvSpPr>
          <p:spPr>
            <a:xfrm>
              <a:off x="5340626" y="2861318"/>
              <a:ext cx="2868663" cy="923330"/>
            </a:xfrm>
            <a:prstGeom prst="rect">
              <a:avLst/>
            </a:prstGeom>
            <a:solidFill>
              <a:schemeClr val="accent2"/>
            </a:solidFill>
          </p:spPr>
          <p:txBody>
            <a:bodyPr wrap="square" rtlCol="0">
              <a:spAutoFit/>
            </a:bodyPr>
            <a:lstStyle/>
            <a:p>
              <a:pPr algn="just"/>
              <a:r>
                <a:rPr lang="vi-VN" dirty="0">
                  <a:solidFill>
                    <a:schemeClr val="bg2"/>
                  </a:solidFill>
                </a:rPr>
                <a:t>Lan và Hà hào hứng tham gia cuộc thi vẽ tranh do nhà trường tổ chức.</a:t>
              </a:r>
            </a:p>
          </p:txBody>
        </p:sp>
        <p:sp>
          <p:nvSpPr>
            <p:cNvPr id="19" name="TextBox 18">
              <a:extLst>
                <a:ext uri="{FF2B5EF4-FFF2-40B4-BE49-F238E27FC236}">
                  <a16:creationId xmlns:a16="http://schemas.microsoft.com/office/drawing/2014/main" id="{309689B5-A90D-4AA4-A7DE-72C750E55A94}"/>
                </a:ext>
              </a:extLst>
            </p:cNvPr>
            <p:cNvSpPr txBox="1"/>
            <p:nvPr/>
          </p:nvSpPr>
          <p:spPr>
            <a:xfrm>
              <a:off x="8187332" y="2861318"/>
              <a:ext cx="3214103" cy="923330"/>
            </a:xfrm>
            <a:prstGeom prst="rect">
              <a:avLst/>
            </a:prstGeom>
            <a:solidFill>
              <a:schemeClr val="accent2"/>
            </a:solidFill>
          </p:spPr>
          <p:txBody>
            <a:bodyPr wrap="square" rtlCol="0">
              <a:spAutoFit/>
            </a:bodyPr>
            <a:lstStyle/>
            <a:p>
              <a:pPr algn="just"/>
              <a:r>
                <a:rPr lang="vi-VN" dirty="0">
                  <a:solidFill>
                    <a:schemeClr val="bg2"/>
                  </a:solidFill>
                </a:rPr>
                <a:t>Lan bắt tay ngay vào việc và dành nhiều thời gian chăm chút cho bức vẽ của mình.</a:t>
              </a:r>
            </a:p>
          </p:txBody>
        </p:sp>
        <p:sp>
          <p:nvSpPr>
            <p:cNvPr id="20" name="TextBox 19">
              <a:extLst>
                <a:ext uri="{FF2B5EF4-FFF2-40B4-BE49-F238E27FC236}">
                  <a16:creationId xmlns:a16="http://schemas.microsoft.com/office/drawing/2014/main" id="{CEB3F946-F790-4CC3-A0E1-3598ABD0E5DB}"/>
                </a:ext>
              </a:extLst>
            </p:cNvPr>
            <p:cNvSpPr txBox="1"/>
            <p:nvPr/>
          </p:nvSpPr>
          <p:spPr>
            <a:xfrm>
              <a:off x="5501865" y="5790131"/>
              <a:ext cx="2707424" cy="646331"/>
            </a:xfrm>
            <a:prstGeom prst="rect">
              <a:avLst/>
            </a:prstGeom>
            <a:solidFill>
              <a:schemeClr val="accent2"/>
            </a:solidFill>
          </p:spPr>
          <p:txBody>
            <a:bodyPr wrap="square" rtlCol="0">
              <a:spAutoFit/>
            </a:bodyPr>
            <a:lstStyle/>
            <a:p>
              <a:pPr algn="just"/>
              <a:r>
                <a:rPr lang="vi-VN" dirty="0">
                  <a:solidFill>
                    <a:schemeClr val="bg2"/>
                  </a:solidFill>
                </a:rPr>
                <a:t>Còn Hà vẫn mải chơi, chưa bắt đầu vẽ tranh.</a:t>
              </a:r>
            </a:p>
          </p:txBody>
        </p:sp>
        <p:sp>
          <p:nvSpPr>
            <p:cNvPr id="21" name="TextBox 20">
              <a:extLst>
                <a:ext uri="{FF2B5EF4-FFF2-40B4-BE49-F238E27FC236}">
                  <a16:creationId xmlns:a16="http://schemas.microsoft.com/office/drawing/2014/main" id="{57D698C4-BB24-4756-A96B-3176455EC7B3}"/>
                </a:ext>
              </a:extLst>
            </p:cNvPr>
            <p:cNvSpPr txBox="1"/>
            <p:nvPr/>
          </p:nvSpPr>
          <p:spPr>
            <a:xfrm>
              <a:off x="8209289" y="5790130"/>
              <a:ext cx="3473033" cy="646331"/>
            </a:xfrm>
            <a:prstGeom prst="rect">
              <a:avLst/>
            </a:prstGeom>
            <a:solidFill>
              <a:schemeClr val="accent2"/>
            </a:solidFill>
          </p:spPr>
          <p:txBody>
            <a:bodyPr wrap="square" rtlCol="0">
              <a:spAutoFit/>
            </a:bodyPr>
            <a:lstStyle/>
            <a:p>
              <a:pPr algn="just"/>
              <a:r>
                <a:rPr lang="vi-VN" dirty="0">
                  <a:solidFill>
                    <a:schemeClr val="bg2"/>
                  </a:solidFill>
                </a:rPr>
                <a:t>Thời hạn nộp tranh đã đến. Lan vui vẻ sang rủ Hà đi nộp tranh.</a:t>
              </a:r>
            </a:p>
          </p:txBody>
        </p:sp>
      </p:grpSp>
      <p:pic>
        <p:nvPicPr>
          <p:cNvPr id="23" name="Picture 2">
            <a:extLst>
              <a:ext uri="{FF2B5EF4-FFF2-40B4-BE49-F238E27FC236}">
                <a16:creationId xmlns:a16="http://schemas.microsoft.com/office/drawing/2014/main" id="{FEFBB6F9-4F1A-43F6-A2EB-44E27BB58668}"/>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349519" y="3241304"/>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27AA28DF-AE39-40EA-9974-1F00F1EA7DF9}"/>
              </a:ext>
            </a:extLst>
          </p:cNvPr>
          <p:cNvSpPr txBox="1"/>
          <p:nvPr/>
        </p:nvSpPr>
        <p:spPr>
          <a:xfrm flipH="1">
            <a:off x="1205947" y="3284037"/>
            <a:ext cx="3913939" cy="1200329"/>
          </a:xfrm>
          <a:prstGeom prst="rect">
            <a:avLst/>
          </a:prstGeom>
          <a:noFill/>
        </p:spPr>
        <p:txBody>
          <a:bodyPr wrap="square" rtlCol="0">
            <a:spAutoFit/>
          </a:bodyPr>
          <a:lstStyle/>
          <a:p>
            <a:pPr algn="just"/>
            <a:r>
              <a:rPr lang="vi-VN" sz="2400" dirty="0">
                <a:solidFill>
                  <a:srgbClr val="000000"/>
                </a:solidFill>
              </a:rPr>
              <a:t>- Vì sao Lan kịp hoàn thành bức tranh còn Hà bỏ lỡ cơ hội tham gia cuộc thi?</a:t>
            </a:r>
          </a:p>
        </p:txBody>
      </p:sp>
      <p:sp>
        <p:nvSpPr>
          <p:cNvPr id="25" name="TextBox 24">
            <a:extLst>
              <a:ext uri="{FF2B5EF4-FFF2-40B4-BE49-F238E27FC236}">
                <a16:creationId xmlns:a16="http://schemas.microsoft.com/office/drawing/2014/main" id="{E15DCDF3-E047-4775-9E3F-3E426E41A8CC}"/>
              </a:ext>
            </a:extLst>
          </p:cNvPr>
          <p:cNvSpPr txBox="1"/>
          <p:nvPr/>
        </p:nvSpPr>
        <p:spPr>
          <a:xfrm flipH="1">
            <a:off x="397023" y="4524545"/>
            <a:ext cx="5190055" cy="1200329"/>
          </a:xfrm>
          <a:prstGeom prst="rect">
            <a:avLst/>
          </a:prstGeom>
          <a:noFill/>
        </p:spPr>
        <p:txBody>
          <a:bodyPr wrap="square" rtlCol="0">
            <a:spAutoFit/>
          </a:bodyPr>
          <a:lstStyle/>
          <a:p>
            <a:r>
              <a:rPr lang="vi-VN" sz="2400" dirty="0">
                <a:solidFill>
                  <a:srgbClr val="FF0000"/>
                </a:solidFill>
                <a:sym typeface="Wingdings" panose="05000000000000000000" pitchFamily="2" charset="2"/>
              </a:rPr>
              <a:t> Vì Lan chăm chỉ, dành nhiều thời gian chăm chút cho bức vẽ. Còn Hà mải chơi, bắt đầu vẽ tranh muộn.</a:t>
            </a:r>
            <a:endParaRPr lang="vi-VN" sz="2400" dirty="0">
              <a:solidFill>
                <a:srgbClr val="FF0000"/>
              </a:solidFill>
            </a:endParaRPr>
          </a:p>
        </p:txBody>
      </p:sp>
      <p:sp>
        <p:nvSpPr>
          <p:cNvPr id="26" name="TextBox 25">
            <a:extLst>
              <a:ext uri="{FF2B5EF4-FFF2-40B4-BE49-F238E27FC236}">
                <a16:creationId xmlns:a16="http://schemas.microsoft.com/office/drawing/2014/main" id="{AA782231-2FCC-45BF-A95C-9751121E6788}"/>
              </a:ext>
            </a:extLst>
          </p:cNvPr>
          <p:cNvSpPr txBox="1"/>
          <p:nvPr/>
        </p:nvSpPr>
        <p:spPr>
          <a:xfrm flipH="1">
            <a:off x="1205947" y="3277877"/>
            <a:ext cx="3913939" cy="830997"/>
          </a:xfrm>
          <a:prstGeom prst="rect">
            <a:avLst/>
          </a:prstGeom>
          <a:noFill/>
        </p:spPr>
        <p:txBody>
          <a:bodyPr wrap="square" rtlCol="0">
            <a:spAutoFit/>
          </a:bodyPr>
          <a:lstStyle/>
          <a:p>
            <a:pPr algn="just"/>
            <a:r>
              <a:rPr lang="vi-VN" sz="2400" dirty="0">
                <a:solidFill>
                  <a:srgbClr val="000000"/>
                </a:solidFill>
              </a:rPr>
              <a:t>- Theo em, vì sao cần quý trọng thời gian?</a:t>
            </a:r>
          </a:p>
        </p:txBody>
      </p:sp>
      <p:sp>
        <p:nvSpPr>
          <p:cNvPr id="28" name="Scroll: Horizontal 27">
            <a:extLst>
              <a:ext uri="{FF2B5EF4-FFF2-40B4-BE49-F238E27FC236}">
                <a16:creationId xmlns:a16="http://schemas.microsoft.com/office/drawing/2014/main" id="{A5873399-7AD2-4617-91AD-6578FE1CC610}"/>
              </a:ext>
            </a:extLst>
          </p:cNvPr>
          <p:cNvSpPr/>
          <p:nvPr/>
        </p:nvSpPr>
        <p:spPr>
          <a:xfrm>
            <a:off x="533516" y="4337410"/>
            <a:ext cx="4840646" cy="1890185"/>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rPr>
              <a:t>Quý trọng thời gian giúp chúng ta hoàn thành công việc với kết quả tốt nhất.</a:t>
            </a:r>
          </a:p>
        </p:txBody>
      </p:sp>
    </p:spTree>
    <p:extLst>
      <p:ext uri="{BB962C8B-B14F-4D97-AF65-F5344CB8AC3E}">
        <p14:creationId xmlns:p14="http://schemas.microsoft.com/office/powerpoint/2010/main" val="240334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4" grpId="0"/>
      <p:bldP spid="24" grpId="1"/>
      <p:bldP spid="25" grpId="0"/>
      <p:bldP spid="25" grpId="1"/>
      <p:bldP spid="26" grpId="0"/>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5C7B4DE-16BA-471D-BD83-73B91AE9279B}"/>
              </a:ext>
            </a:extLst>
          </p:cNvPr>
          <p:cNvGrpSpPr/>
          <p:nvPr/>
        </p:nvGrpSpPr>
        <p:grpSpPr>
          <a:xfrm>
            <a:off x="569825" y="420298"/>
            <a:ext cx="2816950" cy="1489289"/>
            <a:chOff x="569798" y="1124402"/>
            <a:chExt cx="2816950" cy="1489289"/>
          </a:xfrm>
        </p:grpSpPr>
        <p:pic>
          <p:nvPicPr>
            <p:cNvPr id="18" name="Picture 17">
              <a:extLst>
                <a:ext uri="{FF2B5EF4-FFF2-40B4-BE49-F238E27FC236}">
                  <a16:creationId xmlns:a16="http://schemas.microsoft.com/office/drawing/2014/main" id="{4420EDD3-8286-47CF-98A7-DF70DDEA850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19" name="TextBox 18">
              <a:extLst>
                <a:ext uri="{FF2B5EF4-FFF2-40B4-BE49-F238E27FC236}">
                  <a16:creationId xmlns:a16="http://schemas.microsoft.com/office/drawing/2014/main" id="{49043584-068E-4448-AD9A-87AF15DFF335}"/>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20" name="Oval 19">
            <a:extLst>
              <a:ext uri="{FF2B5EF4-FFF2-40B4-BE49-F238E27FC236}">
                <a16:creationId xmlns:a16="http://schemas.microsoft.com/office/drawing/2014/main" id="{CF056738-9254-4CB5-B1E0-8CBD3F90BA44}"/>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21" name="TextBox 20">
            <a:extLst>
              <a:ext uri="{FF2B5EF4-FFF2-40B4-BE49-F238E27FC236}">
                <a16:creationId xmlns:a16="http://schemas.microsoft.com/office/drawing/2014/main" id="{DE9E9535-CC1E-44C5-89EC-43182BC2D8D3}"/>
              </a:ext>
            </a:extLst>
          </p:cNvPr>
          <p:cNvSpPr txBox="1"/>
          <p:nvPr/>
        </p:nvSpPr>
        <p:spPr>
          <a:xfrm>
            <a:off x="3939812" y="517218"/>
            <a:ext cx="7522547" cy="523220"/>
          </a:xfrm>
          <a:prstGeom prst="rect">
            <a:avLst/>
          </a:prstGeom>
          <a:noFill/>
        </p:spPr>
        <p:txBody>
          <a:bodyPr wrap="square" rtlCol="0">
            <a:spAutoFit/>
          </a:bodyPr>
          <a:lstStyle/>
          <a:p>
            <a:r>
              <a:rPr lang="vi-VN" sz="2800" b="1" dirty="0">
                <a:solidFill>
                  <a:srgbClr val="00B050"/>
                </a:solidFill>
              </a:rPr>
              <a:t>Quan sát tranh và trả lời câu hỏi:</a:t>
            </a:r>
          </a:p>
        </p:txBody>
      </p:sp>
      <p:pic>
        <p:nvPicPr>
          <p:cNvPr id="22" name="Picture 2">
            <a:extLst>
              <a:ext uri="{FF2B5EF4-FFF2-40B4-BE49-F238E27FC236}">
                <a16:creationId xmlns:a16="http://schemas.microsoft.com/office/drawing/2014/main" id="{A711FF89-9AFC-4CE4-9259-E8AE46245BB2}"/>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3779995" y="923607"/>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677D93A0-DEAB-419C-BD0A-1BB26950DF65}"/>
              </a:ext>
            </a:extLst>
          </p:cNvPr>
          <p:cNvSpPr txBox="1"/>
          <p:nvPr/>
        </p:nvSpPr>
        <p:spPr>
          <a:xfrm flipH="1">
            <a:off x="4636422" y="960180"/>
            <a:ext cx="6985753" cy="830997"/>
          </a:xfrm>
          <a:prstGeom prst="rect">
            <a:avLst/>
          </a:prstGeom>
          <a:noFill/>
        </p:spPr>
        <p:txBody>
          <a:bodyPr wrap="square" rtlCol="0">
            <a:spAutoFit/>
          </a:bodyPr>
          <a:lstStyle/>
          <a:p>
            <a:pPr algn="just"/>
            <a:r>
              <a:rPr lang="vi-VN" sz="2400" dirty="0">
                <a:solidFill>
                  <a:srgbClr val="000000"/>
                </a:solidFill>
              </a:rPr>
              <a:t>Nêu nhận xét của em về việc sử dụng thời gian của các bạn trong tranh.</a:t>
            </a:r>
          </a:p>
        </p:txBody>
      </p:sp>
      <p:sp>
        <p:nvSpPr>
          <p:cNvPr id="24" name="TextBox 23">
            <a:extLst>
              <a:ext uri="{FF2B5EF4-FFF2-40B4-BE49-F238E27FC236}">
                <a16:creationId xmlns:a16="http://schemas.microsoft.com/office/drawing/2014/main" id="{A176335F-A2C8-47CD-AB32-17A44C912D49}"/>
              </a:ext>
            </a:extLst>
          </p:cNvPr>
          <p:cNvSpPr txBox="1"/>
          <p:nvPr/>
        </p:nvSpPr>
        <p:spPr>
          <a:xfrm>
            <a:off x="330341"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rPr>
              <a:t>Hải luôn thực hiện các việc trong ngày theo thời gian biểu.</a:t>
            </a:r>
          </a:p>
        </p:txBody>
      </p:sp>
      <p:sp>
        <p:nvSpPr>
          <p:cNvPr id="25" name="TextBox 24">
            <a:extLst>
              <a:ext uri="{FF2B5EF4-FFF2-40B4-BE49-F238E27FC236}">
                <a16:creationId xmlns:a16="http://schemas.microsoft.com/office/drawing/2014/main" id="{98A3EC29-6F12-41A7-8600-CB655A963ABE}"/>
              </a:ext>
            </a:extLst>
          </p:cNvPr>
          <p:cNvSpPr txBox="1"/>
          <p:nvPr/>
        </p:nvSpPr>
        <p:spPr>
          <a:xfrm>
            <a:off x="3325295"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rPr>
              <a:t>Liên luôn chuẩn bị sách vở từ tối hôm trước.</a:t>
            </a:r>
          </a:p>
        </p:txBody>
      </p:sp>
      <p:grpSp>
        <p:nvGrpSpPr>
          <p:cNvPr id="30" name="Group 29">
            <a:extLst>
              <a:ext uri="{FF2B5EF4-FFF2-40B4-BE49-F238E27FC236}">
                <a16:creationId xmlns:a16="http://schemas.microsoft.com/office/drawing/2014/main" id="{74E06791-9CFE-457D-AEBF-1FDCA961C528}"/>
              </a:ext>
            </a:extLst>
          </p:cNvPr>
          <p:cNvGrpSpPr/>
          <p:nvPr/>
        </p:nvGrpSpPr>
        <p:grpSpPr>
          <a:xfrm>
            <a:off x="183800" y="1717560"/>
            <a:ext cx="11652542" cy="2862050"/>
            <a:chOff x="183800" y="1984260"/>
            <a:chExt cx="11652542" cy="2862050"/>
          </a:xfrm>
        </p:grpSpPr>
        <p:pic>
          <p:nvPicPr>
            <p:cNvPr id="16" name="Picture 15">
              <a:extLst>
                <a:ext uri="{FF2B5EF4-FFF2-40B4-BE49-F238E27FC236}">
                  <a16:creationId xmlns:a16="http://schemas.microsoft.com/office/drawing/2014/main" id="{FAB2EC92-1C36-41FF-908B-FEAAC2E2B387}"/>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183800" y="1984260"/>
              <a:ext cx="6193917" cy="2837589"/>
            </a:xfrm>
            <a:prstGeom prst="rect">
              <a:avLst/>
            </a:prstGeom>
          </p:spPr>
        </p:pic>
        <p:pic>
          <p:nvPicPr>
            <p:cNvPr id="27" name="Picture 26">
              <a:extLst>
                <a:ext uri="{FF2B5EF4-FFF2-40B4-BE49-F238E27FC236}">
                  <a16:creationId xmlns:a16="http://schemas.microsoft.com/office/drawing/2014/main" id="{3E8B8FE7-BD2A-463F-B991-930F1BD17F1A}"/>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6168392" y="2091581"/>
              <a:ext cx="5667950" cy="2754729"/>
            </a:xfrm>
            <a:prstGeom prst="rect">
              <a:avLst/>
            </a:prstGeom>
          </p:spPr>
        </p:pic>
      </p:grpSp>
      <p:sp>
        <p:nvSpPr>
          <p:cNvPr id="28" name="TextBox 27">
            <a:extLst>
              <a:ext uri="{FF2B5EF4-FFF2-40B4-BE49-F238E27FC236}">
                <a16:creationId xmlns:a16="http://schemas.microsoft.com/office/drawing/2014/main" id="{E354BF91-2EC3-445B-8B8D-8E4CF32FA17A}"/>
              </a:ext>
            </a:extLst>
          </p:cNvPr>
          <p:cNvSpPr txBox="1"/>
          <p:nvPr/>
        </p:nvSpPr>
        <p:spPr>
          <a:xfrm>
            <a:off x="6096000" y="4604072"/>
            <a:ext cx="3105150" cy="1154162"/>
          </a:xfrm>
          <a:prstGeom prst="rect">
            <a:avLst/>
          </a:prstGeom>
          <a:solidFill>
            <a:schemeClr val="accent2"/>
          </a:solidFill>
        </p:spPr>
        <p:txBody>
          <a:bodyPr wrap="square" rtlCol="0">
            <a:spAutoFit/>
          </a:bodyPr>
          <a:lstStyle/>
          <a:p>
            <a:pPr algn="ctr"/>
            <a:r>
              <a:rPr lang="vi-VN" sz="2300" i="1" dirty="0">
                <a:solidFill>
                  <a:schemeClr val="bg2"/>
                </a:solidFill>
              </a:rPr>
              <a:t>Huy thường đặt ra kế hoạch học tập và phấn đấu hoàn thành.</a:t>
            </a:r>
          </a:p>
        </p:txBody>
      </p:sp>
      <p:sp>
        <p:nvSpPr>
          <p:cNvPr id="29" name="TextBox 28">
            <a:extLst>
              <a:ext uri="{FF2B5EF4-FFF2-40B4-BE49-F238E27FC236}">
                <a16:creationId xmlns:a16="http://schemas.microsoft.com/office/drawing/2014/main" id="{6A6E997F-5DD1-49C2-ABBC-86165ABE0268}"/>
              </a:ext>
            </a:extLst>
          </p:cNvPr>
          <p:cNvSpPr txBox="1"/>
          <p:nvPr/>
        </p:nvSpPr>
        <p:spPr>
          <a:xfrm>
            <a:off x="9044709" y="4575214"/>
            <a:ext cx="2816950" cy="1154162"/>
          </a:xfrm>
          <a:prstGeom prst="rect">
            <a:avLst/>
          </a:prstGeom>
          <a:solidFill>
            <a:schemeClr val="accent2"/>
          </a:solidFill>
        </p:spPr>
        <p:txBody>
          <a:bodyPr wrap="square" rtlCol="0">
            <a:spAutoFit/>
          </a:bodyPr>
          <a:lstStyle/>
          <a:p>
            <a:pPr algn="ctr"/>
            <a:r>
              <a:rPr lang="vi-VN" sz="2300" i="1" dirty="0">
                <a:solidFill>
                  <a:schemeClr val="bg2"/>
                </a:solidFill>
              </a:rPr>
              <a:t>Trường luôn hoàn thành xong mọi việc rồi mới đi chơi.</a:t>
            </a:r>
          </a:p>
        </p:txBody>
      </p:sp>
      <p:sp>
        <p:nvSpPr>
          <p:cNvPr id="31" name="Scroll: Horizontal 30">
            <a:extLst>
              <a:ext uri="{FF2B5EF4-FFF2-40B4-BE49-F238E27FC236}">
                <a16:creationId xmlns:a16="http://schemas.microsoft.com/office/drawing/2014/main" id="{95196126-589D-4ADE-AD00-E52898EFAA33}"/>
              </a:ext>
            </a:extLst>
          </p:cNvPr>
          <p:cNvSpPr/>
          <p:nvPr/>
        </p:nvSpPr>
        <p:spPr>
          <a:xfrm>
            <a:off x="279240" y="5691715"/>
            <a:ext cx="11557102" cy="78580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rPr>
              <a:t>Quý trọng thời gian là biết sử dụng thời gian một cách tiết kiệm và hợp lí.</a:t>
            </a:r>
          </a:p>
        </p:txBody>
      </p:sp>
    </p:spTree>
    <p:extLst>
      <p:ext uri="{BB962C8B-B14F-4D97-AF65-F5344CB8AC3E}">
        <p14:creationId xmlns:p14="http://schemas.microsoft.com/office/powerpoint/2010/main" val="196502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3" grpId="0"/>
      <p:bldP spid="24" grpId="0" animBg="1"/>
      <p:bldP spid="25" grpId="0" animBg="1"/>
      <p:bldP spid="28" grpId="0" animBg="1"/>
      <p:bldP spid="29"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E6472D-54EF-4287-864C-0208D6E93C5C}"/>
              </a:ext>
            </a:extLst>
          </p:cNvPr>
          <p:cNvGrpSpPr/>
          <p:nvPr/>
        </p:nvGrpSpPr>
        <p:grpSpPr>
          <a:xfrm>
            <a:off x="665162" y="435862"/>
            <a:ext cx="2816950" cy="1288726"/>
            <a:chOff x="500062" y="2851475"/>
            <a:chExt cx="2816950"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5" name="Oval 4">
            <a:extLst>
              <a:ext uri="{FF2B5EF4-FFF2-40B4-BE49-F238E27FC236}">
                <a16:creationId xmlns:a16="http://schemas.microsoft.com/office/drawing/2014/main" id="{53A72DDB-6D01-4579-976F-4F5FCC7108C8}"/>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3DA279CA-ED36-47E4-8ECF-02E877EFCB85}"/>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Em đồng tình hoặc không đồng tình với việc làm của bạn nào? Vì sao?</a:t>
            </a:r>
          </a:p>
        </p:txBody>
      </p:sp>
      <p:pic>
        <p:nvPicPr>
          <p:cNvPr id="7" name="Picture 6">
            <a:extLst>
              <a:ext uri="{FF2B5EF4-FFF2-40B4-BE49-F238E27FC236}">
                <a16:creationId xmlns:a16="http://schemas.microsoft.com/office/drawing/2014/main" id="{5E34DD05-9CD4-4826-B3C3-CA5D9DF16997}"/>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b="26287"/>
          <a:stretch/>
        </p:blipFill>
        <p:spPr>
          <a:xfrm>
            <a:off x="915021" y="1845260"/>
            <a:ext cx="10361958" cy="2945124"/>
          </a:xfrm>
          <a:prstGeom prst="rect">
            <a:avLst/>
          </a:prstGeom>
        </p:spPr>
      </p:pic>
      <p:sp>
        <p:nvSpPr>
          <p:cNvPr id="8" name="TextBox 7">
            <a:extLst>
              <a:ext uri="{FF2B5EF4-FFF2-40B4-BE49-F238E27FC236}">
                <a16:creationId xmlns:a16="http://schemas.microsoft.com/office/drawing/2014/main" id="{9C7C1A81-AAED-4925-B666-E09DAB03077C}"/>
              </a:ext>
            </a:extLst>
          </p:cNvPr>
          <p:cNvSpPr txBox="1"/>
          <p:nvPr/>
        </p:nvSpPr>
        <p:spPr>
          <a:xfrm>
            <a:off x="1163252" y="47903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Ngọc luôn ghi nhớ những việc cần làm.</a:t>
            </a:r>
          </a:p>
        </p:txBody>
      </p:sp>
      <p:sp>
        <p:nvSpPr>
          <p:cNvPr id="9" name="TextBox 8">
            <a:extLst>
              <a:ext uri="{FF2B5EF4-FFF2-40B4-BE49-F238E27FC236}">
                <a16:creationId xmlns:a16="http://schemas.microsoft.com/office/drawing/2014/main" id="{30A655FC-1D8C-4A51-BD2B-877389A735E7}"/>
              </a:ext>
            </a:extLst>
          </p:cNvPr>
          <p:cNvSpPr txBox="1"/>
          <p:nvPr/>
        </p:nvSpPr>
        <p:spPr>
          <a:xfrm>
            <a:off x="6344232" y="47903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Trang dành hết thời gian rảnh rỗi để xem ti vi.</a:t>
            </a:r>
          </a:p>
        </p:txBody>
      </p:sp>
      <p:pic>
        <p:nvPicPr>
          <p:cNvPr id="10" name="Picture 2" descr="Tick and cross cartoon Royalty Free Vector Image">
            <a:extLst>
              <a:ext uri="{FF2B5EF4-FFF2-40B4-BE49-F238E27FC236}">
                <a16:creationId xmlns:a16="http://schemas.microsoft.com/office/drawing/2014/main" id="{6939C262-4963-4844-B03E-D6D9774E166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6606"/>
          <a:stretch/>
        </p:blipFill>
        <p:spPr bwMode="auto">
          <a:xfrm flipH="1">
            <a:off x="517095" y="3127661"/>
            <a:ext cx="1485879" cy="21721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ick and cross cartoon Royalty Free Vector Image">
            <a:extLst>
              <a:ext uri="{FF2B5EF4-FFF2-40B4-BE49-F238E27FC236}">
                <a16:creationId xmlns:a16="http://schemas.microsoft.com/office/drawing/2014/main" id="{BA3B5CF3-4F58-47F3-8D0D-71DC4F6A9EE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125" r="-5519"/>
          <a:stretch/>
        </p:blipFill>
        <p:spPr bwMode="auto">
          <a:xfrm>
            <a:off x="10189026" y="3127661"/>
            <a:ext cx="1485879" cy="217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66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0CF453-7A03-4EAF-BFB5-0A93D719317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814388" y="1724588"/>
            <a:ext cx="10563225" cy="3171825"/>
          </a:xfrm>
          <a:prstGeom prst="rect">
            <a:avLst/>
          </a:prstGeom>
        </p:spPr>
      </p:pic>
      <p:grpSp>
        <p:nvGrpSpPr>
          <p:cNvPr id="2" name="Group 1">
            <a:extLst>
              <a:ext uri="{FF2B5EF4-FFF2-40B4-BE49-F238E27FC236}">
                <a16:creationId xmlns:a16="http://schemas.microsoft.com/office/drawing/2014/main" id="{90E6472D-54EF-4287-864C-0208D6E93C5C}"/>
              </a:ext>
            </a:extLst>
          </p:cNvPr>
          <p:cNvGrpSpPr/>
          <p:nvPr/>
        </p:nvGrpSpPr>
        <p:grpSpPr>
          <a:xfrm>
            <a:off x="665162" y="435862"/>
            <a:ext cx="2816950" cy="1288726"/>
            <a:chOff x="500062" y="2851475"/>
            <a:chExt cx="2816950"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5" name="Oval 4">
            <a:extLst>
              <a:ext uri="{FF2B5EF4-FFF2-40B4-BE49-F238E27FC236}">
                <a16:creationId xmlns:a16="http://schemas.microsoft.com/office/drawing/2014/main" id="{53A72DDB-6D01-4579-976F-4F5FCC7108C8}"/>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3DA279CA-ED36-47E4-8ECF-02E877EFCB85}"/>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Em đồng tình hoặc không đồng tình với việc làm của bạn nào? Vì sao?</a:t>
            </a:r>
          </a:p>
        </p:txBody>
      </p:sp>
      <p:sp>
        <p:nvSpPr>
          <p:cNvPr id="8" name="TextBox 7">
            <a:extLst>
              <a:ext uri="{FF2B5EF4-FFF2-40B4-BE49-F238E27FC236}">
                <a16:creationId xmlns:a16="http://schemas.microsoft.com/office/drawing/2014/main" id="{9C7C1A81-AAED-4925-B666-E09DAB03077C}"/>
              </a:ext>
            </a:extLst>
          </p:cNvPr>
          <p:cNvSpPr txBox="1"/>
          <p:nvPr/>
        </p:nvSpPr>
        <p:spPr>
          <a:xfrm>
            <a:off x="1048952" y="49554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Tiến thường chơi đồ chơi trong giờ học.</a:t>
            </a:r>
          </a:p>
        </p:txBody>
      </p:sp>
      <p:sp>
        <p:nvSpPr>
          <p:cNvPr id="9" name="TextBox 8">
            <a:extLst>
              <a:ext uri="{FF2B5EF4-FFF2-40B4-BE49-F238E27FC236}">
                <a16:creationId xmlns:a16="http://schemas.microsoft.com/office/drawing/2014/main" id="{30A655FC-1D8C-4A51-BD2B-877389A735E7}"/>
              </a:ext>
            </a:extLst>
          </p:cNvPr>
          <p:cNvSpPr txBox="1"/>
          <p:nvPr/>
        </p:nvSpPr>
        <p:spPr>
          <a:xfrm>
            <a:off x="6229932" y="49554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Hùng luôn đặt báo thức để dậy đúng giờ.</a:t>
            </a:r>
          </a:p>
        </p:txBody>
      </p:sp>
      <p:pic>
        <p:nvPicPr>
          <p:cNvPr id="10" name="Picture 2" descr="Tick and cross cartoon Royalty Free Vector Image">
            <a:extLst>
              <a:ext uri="{FF2B5EF4-FFF2-40B4-BE49-F238E27FC236}">
                <a16:creationId xmlns:a16="http://schemas.microsoft.com/office/drawing/2014/main" id="{6939C262-4963-4844-B03E-D6D9774E166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6606"/>
          <a:stretch/>
        </p:blipFill>
        <p:spPr bwMode="auto">
          <a:xfrm>
            <a:off x="10285808" y="3271140"/>
            <a:ext cx="1485879" cy="21721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ick and cross cartoon Royalty Free Vector Image">
            <a:extLst>
              <a:ext uri="{FF2B5EF4-FFF2-40B4-BE49-F238E27FC236}">
                <a16:creationId xmlns:a16="http://schemas.microsoft.com/office/drawing/2014/main" id="{BA3B5CF3-4F58-47F3-8D0D-71DC4F6A9EE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125" r="-5519"/>
          <a:stretch/>
        </p:blipFill>
        <p:spPr bwMode="auto">
          <a:xfrm>
            <a:off x="420313" y="3271139"/>
            <a:ext cx="1485879" cy="217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76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Điều gì có thể xảy ra trong các tình huống dưới đây?</a:t>
            </a:r>
          </a:p>
        </p:txBody>
      </p:sp>
      <p:grpSp>
        <p:nvGrpSpPr>
          <p:cNvPr id="11" name="Group 10">
            <a:extLst>
              <a:ext uri="{FF2B5EF4-FFF2-40B4-BE49-F238E27FC236}">
                <a16:creationId xmlns:a16="http://schemas.microsoft.com/office/drawing/2014/main" id="{E4C30BA4-6B36-462E-A985-B573D4036226}"/>
              </a:ext>
            </a:extLst>
          </p:cNvPr>
          <p:cNvGrpSpPr/>
          <p:nvPr/>
        </p:nvGrpSpPr>
        <p:grpSpPr>
          <a:xfrm>
            <a:off x="1722263" y="1628178"/>
            <a:ext cx="4373563" cy="2281355"/>
            <a:chOff x="1824037" y="1724588"/>
            <a:chExt cx="4373563" cy="2281355"/>
          </a:xfrm>
        </p:grpSpPr>
        <p:pic>
          <p:nvPicPr>
            <p:cNvPr id="2" name="Picture 1">
              <a:extLst>
                <a:ext uri="{FF2B5EF4-FFF2-40B4-BE49-F238E27FC236}">
                  <a16:creationId xmlns:a16="http://schemas.microsoft.com/office/drawing/2014/main" id="{CFB0F7FF-BBCF-45EA-9F1C-88EA448E7CCD}"/>
                </a:ext>
              </a:extLst>
            </p:cNvPr>
            <p:cNvPicPr>
              <a:picLocks noChangeAspect="1"/>
            </p:cNvPicPr>
            <p:nvPr/>
          </p:nvPicPr>
          <p:blipFill rotWithShape="1">
            <a:blip r:embed="rId4">
              <a:clrChange>
                <a:clrFrom>
                  <a:srgbClr val="FFFFFF"/>
                </a:clrFrom>
                <a:clrTo>
                  <a:srgbClr val="FFFFFF">
                    <a:alpha val="0"/>
                  </a:srgbClr>
                </a:clrTo>
              </a:clrChange>
            </a:blip>
            <a:srcRect r="48869" b="29556"/>
            <a:stretch/>
          </p:blipFill>
          <p:spPr>
            <a:xfrm>
              <a:off x="1824037" y="1724588"/>
              <a:ext cx="4373563" cy="2281355"/>
            </a:xfrm>
            <a:prstGeom prst="rect">
              <a:avLst/>
            </a:prstGeom>
          </p:spPr>
        </p:pic>
        <p:grpSp>
          <p:nvGrpSpPr>
            <p:cNvPr id="10" name="Group 9">
              <a:extLst>
                <a:ext uri="{FF2B5EF4-FFF2-40B4-BE49-F238E27FC236}">
                  <a16:creationId xmlns:a16="http://schemas.microsoft.com/office/drawing/2014/main" id="{C3B4CA70-70B1-48C1-8EFE-15AD6BD1658E}"/>
                </a:ext>
              </a:extLst>
            </p:cNvPr>
            <p:cNvGrpSpPr/>
            <p:nvPr/>
          </p:nvGrpSpPr>
          <p:grpSpPr>
            <a:xfrm>
              <a:off x="2276475" y="2512840"/>
              <a:ext cx="3375025" cy="830997"/>
              <a:chOff x="2276475" y="2512840"/>
              <a:chExt cx="3375025" cy="830997"/>
            </a:xfrm>
          </p:grpSpPr>
          <p:sp>
            <p:nvSpPr>
              <p:cNvPr id="8" name="Diamond 7">
                <a:extLst>
                  <a:ext uri="{FF2B5EF4-FFF2-40B4-BE49-F238E27FC236}">
                    <a16:creationId xmlns:a16="http://schemas.microsoft.com/office/drawing/2014/main" id="{8503739B-501F-4F72-8A76-235F77A86C11}"/>
                  </a:ext>
                </a:extLst>
              </p:cNvPr>
              <p:cNvSpPr/>
              <p:nvPr/>
            </p:nvSpPr>
            <p:spPr>
              <a:xfrm>
                <a:off x="2276475" y="2518393"/>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1</a:t>
                </a:r>
              </a:p>
            </p:txBody>
          </p:sp>
          <p:sp>
            <p:nvSpPr>
              <p:cNvPr id="9" name="TextBox 8">
                <a:extLst>
                  <a:ext uri="{FF2B5EF4-FFF2-40B4-BE49-F238E27FC236}">
                    <a16:creationId xmlns:a16="http://schemas.microsoft.com/office/drawing/2014/main" id="{1F127C55-93AA-48F0-BBD2-8642DCFEFD9A}"/>
                  </a:ext>
                </a:extLst>
              </p:cNvPr>
              <p:cNvSpPr txBox="1"/>
              <p:nvPr/>
            </p:nvSpPr>
            <p:spPr>
              <a:xfrm>
                <a:off x="2667000" y="2512840"/>
                <a:ext cx="2984500" cy="830997"/>
              </a:xfrm>
              <a:prstGeom prst="rect">
                <a:avLst/>
              </a:prstGeom>
              <a:noFill/>
            </p:spPr>
            <p:txBody>
              <a:bodyPr wrap="square" rtlCol="0">
                <a:spAutoFit/>
              </a:bodyPr>
              <a:lstStyle/>
              <a:p>
                <a:r>
                  <a:rPr lang="vi-VN" sz="2400" dirty="0">
                    <a:solidFill>
                      <a:schemeClr val="bg2"/>
                    </a:solidFill>
                  </a:rPr>
                  <a:t>Tùng thường xuyên đi ngủ muộn.</a:t>
                </a:r>
              </a:p>
            </p:txBody>
          </p:sp>
        </p:grpSp>
      </p:grpSp>
      <p:sp>
        <p:nvSpPr>
          <p:cNvPr id="13" name="TextBox 12">
            <a:extLst>
              <a:ext uri="{FF2B5EF4-FFF2-40B4-BE49-F238E27FC236}">
                <a16:creationId xmlns:a16="http://schemas.microsoft.com/office/drawing/2014/main" id="{C289BC6B-17C5-4976-8712-E3FC8B688E8F}"/>
              </a:ext>
            </a:extLst>
          </p:cNvPr>
          <p:cNvSpPr txBox="1"/>
          <p:nvPr/>
        </p:nvSpPr>
        <p:spPr>
          <a:xfrm>
            <a:off x="1486344" y="4693342"/>
            <a:ext cx="4396887"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Ảnh hưởng đến sức khỏe.</a:t>
            </a:r>
          </a:p>
        </p:txBody>
      </p:sp>
      <p:sp>
        <p:nvSpPr>
          <p:cNvPr id="14" name="TextBox 13">
            <a:extLst>
              <a:ext uri="{FF2B5EF4-FFF2-40B4-BE49-F238E27FC236}">
                <a16:creationId xmlns:a16="http://schemas.microsoft.com/office/drawing/2014/main" id="{C0EC4797-84F5-4E85-AD9E-92139DAB3350}"/>
              </a:ext>
            </a:extLst>
          </p:cNvPr>
          <p:cNvSpPr txBox="1"/>
          <p:nvPr/>
        </p:nvSpPr>
        <p:spPr>
          <a:xfrm>
            <a:off x="1486344" y="3978711"/>
            <a:ext cx="3637200"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800" kern="0" dirty="0">
                <a:solidFill>
                  <a:srgbClr val="FF0000"/>
                </a:solidFill>
              </a:rPr>
              <a:t>Ít</a:t>
            </a:r>
            <a:r>
              <a:rPr kumimoji="0" lang="vi-VN" sz="2800" b="0" i="0" u="none" strike="noStrike" kern="0" cap="none" spc="0" normalizeH="0" baseline="0" noProof="0" dirty="0">
                <a:ln>
                  <a:noFill/>
                </a:ln>
                <a:solidFill>
                  <a:srgbClr val="FF0000"/>
                </a:solidFill>
                <a:effectLst/>
                <a:uLnTx/>
                <a:uFillTx/>
              </a:rPr>
              <a:t> thời gian nghỉ ngơi.</a:t>
            </a:r>
          </a:p>
        </p:txBody>
      </p:sp>
      <p:sp>
        <p:nvSpPr>
          <p:cNvPr id="15" name="TextBox 14">
            <a:extLst>
              <a:ext uri="{FF2B5EF4-FFF2-40B4-BE49-F238E27FC236}">
                <a16:creationId xmlns:a16="http://schemas.microsoft.com/office/drawing/2014/main" id="{B0692085-D9FC-4032-908D-47056E499A3E}"/>
              </a:ext>
            </a:extLst>
          </p:cNvPr>
          <p:cNvSpPr txBox="1"/>
          <p:nvPr/>
        </p:nvSpPr>
        <p:spPr>
          <a:xfrm>
            <a:off x="1486343" y="5407973"/>
            <a:ext cx="4396887" cy="954107"/>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Dễ bị ngủ quên, thức dậy muộn vào sáng hôm sau.</a:t>
            </a:r>
          </a:p>
        </p:txBody>
      </p:sp>
      <p:pic>
        <p:nvPicPr>
          <p:cNvPr id="1026" name="Picture 2" descr="Happy cute kid boy tired with low energy Premium Vector">
            <a:extLst>
              <a:ext uri="{FF2B5EF4-FFF2-40B4-BE49-F238E27FC236}">
                <a16:creationId xmlns:a16="http://schemas.microsoft.com/office/drawing/2014/main" id="{1300EC3A-A85A-4BDE-908C-CF383FD65568}"/>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7288" y="2242149"/>
            <a:ext cx="2981325" cy="298132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08887234-9F52-435E-B4C0-2B4B45BD5CE5}"/>
              </a:ext>
            </a:extLst>
          </p:cNvPr>
          <p:cNvGrpSpPr/>
          <p:nvPr/>
        </p:nvGrpSpPr>
        <p:grpSpPr>
          <a:xfrm>
            <a:off x="6653736" y="978559"/>
            <a:ext cx="4373563" cy="3321271"/>
            <a:chOff x="6653736" y="978559"/>
            <a:chExt cx="4373563" cy="3321271"/>
          </a:xfrm>
        </p:grpSpPr>
        <p:pic>
          <p:nvPicPr>
            <p:cNvPr id="17" name="Picture 16">
              <a:extLst>
                <a:ext uri="{FF2B5EF4-FFF2-40B4-BE49-F238E27FC236}">
                  <a16:creationId xmlns:a16="http://schemas.microsoft.com/office/drawing/2014/main" id="{E5532FDE-AB14-4CAF-BED4-E6A0D032EBF9}"/>
                </a:ext>
              </a:extLst>
            </p:cNvPr>
            <p:cNvPicPr>
              <a:picLocks noChangeAspect="1"/>
            </p:cNvPicPr>
            <p:nvPr/>
          </p:nvPicPr>
          <p:blipFill rotWithShape="1">
            <a:blip r:embed="rId4">
              <a:clrChange>
                <a:clrFrom>
                  <a:srgbClr val="FFFFFF"/>
                </a:clrFrom>
                <a:clrTo>
                  <a:srgbClr val="FFFFFF">
                    <a:alpha val="0"/>
                  </a:srgbClr>
                </a:clrTo>
              </a:clrChange>
            </a:blip>
            <a:srcRect l="53136" t="-2554" r="-4267"/>
            <a:stretch/>
          </p:blipFill>
          <p:spPr>
            <a:xfrm>
              <a:off x="6653736" y="978559"/>
              <a:ext cx="4373563" cy="3321271"/>
            </a:xfrm>
            <a:prstGeom prst="rect">
              <a:avLst/>
            </a:prstGeom>
          </p:spPr>
        </p:pic>
        <p:sp>
          <p:nvSpPr>
            <p:cNvPr id="18" name="Diamond 17">
              <a:extLst>
                <a:ext uri="{FF2B5EF4-FFF2-40B4-BE49-F238E27FC236}">
                  <a16:creationId xmlns:a16="http://schemas.microsoft.com/office/drawing/2014/main" id="{7A8C9158-A7C1-469E-A58B-EA9DB6D172F8}"/>
                </a:ext>
              </a:extLst>
            </p:cNvPr>
            <p:cNvSpPr/>
            <p:nvPr/>
          </p:nvSpPr>
          <p:spPr>
            <a:xfrm>
              <a:off x="7431223" y="1932666"/>
              <a:ext cx="389589"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2</a:t>
              </a:r>
            </a:p>
          </p:txBody>
        </p:sp>
        <p:sp>
          <p:nvSpPr>
            <p:cNvPr id="19" name="TextBox 18">
              <a:extLst>
                <a:ext uri="{FF2B5EF4-FFF2-40B4-BE49-F238E27FC236}">
                  <a16:creationId xmlns:a16="http://schemas.microsoft.com/office/drawing/2014/main" id="{5E67DF27-864D-49B0-BF9B-4C0934C835A6}"/>
                </a:ext>
              </a:extLst>
            </p:cNvPr>
            <p:cNvSpPr txBox="1"/>
            <p:nvPr/>
          </p:nvSpPr>
          <p:spPr>
            <a:xfrm>
              <a:off x="7298069" y="1872397"/>
              <a:ext cx="2859314" cy="1938992"/>
            </a:xfrm>
            <a:prstGeom prst="rect">
              <a:avLst/>
            </a:prstGeom>
            <a:noFill/>
          </p:spPr>
          <p:txBody>
            <a:bodyPr wrap="square" rtlCol="0">
              <a:spAutoFit/>
            </a:bodyPr>
            <a:lstStyle/>
            <a:p>
              <a:pPr algn="ctr"/>
              <a:r>
                <a:rPr lang="vi-VN" sz="2400" dirty="0">
                  <a:solidFill>
                    <a:schemeClr val="bg2"/>
                  </a:solidFill>
                </a:rPr>
                <a:t>     Minh luôn thực hiện đúng giờ học, giờ chơi và tranh thủ thời gian làm việc nhà.</a:t>
              </a:r>
            </a:p>
          </p:txBody>
        </p:sp>
      </p:grpSp>
      <p:pic>
        <p:nvPicPr>
          <p:cNvPr id="1028" name="Picture 4" descr="Menino bonito garoto estudante feliz com livro e lápis Vetor Premium">
            <a:extLst>
              <a:ext uri="{FF2B5EF4-FFF2-40B4-BE49-F238E27FC236}">
                <a16:creationId xmlns:a16="http://schemas.microsoft.com/office/drawing/2014/main" id="{D40AB892-5F28-4150-93E3-000363D4C3EB}"/>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733047" y="2503334"/>
            <a:ext cx="2458953" cy="245895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BA97C2F-87F6-4F02-8CE9-3C88AEAD1588}"/>
              </a:ext>
            </a:extLst>
          </p:cNvPr>
          <p:cNvSpPr txBox="1"/>
          <p:nvPr/>
        </p:nvSpPr>
        <p:spPr>
          <a:xfrm>
            <a:off x="6653736" y="4334786"/>
            <a:ext cx="3637200"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Làm được nhiều việc.</a:t>
            </a:r>
          </a:p>
        </p:txBody>
      </p:sp>
      <p:sp>
        <p:nvSpPr>
          <p:cNvPr id="23" name="TextBox 22">
            <a:extLst>
              <a:ext uri="{FF2B5EF4-FFF2-40B4-BE49-F238E27FC236}">
                <a16:creationId xmlns:a16="http://schemas.microsoft.com/office/drawing/2014/main" id="{5CCEBABE-A892-41F0-AC5E-43FE7736DE65}"/>
              </a:ext>
            </a:extLst>
          </p:cNvPr>
          <p:cNvSpPr txBox="1"/>
          <p:nvPr/>
        </p:nvSpPr>
        <p:spPr>
          <a:xfrm>
            <a:off x="6915301" y="5039202"/>
            <a:ext cx="3375635"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Công việc hiệu quả.</a:t>
            </a:r>
          </a:p>
        </p:txBody>
      </p:sp>
      <p:sp>
        <p:nvSpPr>
          <p:cNvPr id="24" name="TextBox 23">
            <a:extLst>
              <a:ext uri="{FF2B5EF4-FFF2-40B4-BE49-F238E27FC236}">
                <a16:creationId xmlns:a16="http://schemas.microsoft.com/office/drawing/2014/main" id="{91A64755-AD73-4457-8A6B-687AC467C08C}"/>
              </a:ext>
            </a:extLst>
          </p:cNvPr>
          <p:cNvSpPr txBox="1"/>
          <p:nvPr/>
        </p:nvSpPr>
        <p:spPr>
          <a:xfrm>
            <a:off x="7876884" y="5743618"/>
            <a:ext cx="2414052"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Sức khỏe tốt.</a:t>
            </a:r>
          </a:p>
        </p:txBody>
      </p:sp>
    </p:spTree>
    <p:extLst>
      <p:ext uri="{BB962C8B-B14F-4D97-AF65-F5344CB8AC3E}">
        <p14:creationId xmlns:p14="http://schemas.microsoft.com/office/powerpoint/2010/main" val="173504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1000" fill="hold"/>
                                        <p:tgtEl>
                                          <p:spTgt spid="16"/>
                                        </p:tgtEl>
                                        <p:attrNameLst>
                                          <p:attrName>ppt_w</p:attrName>
                                        </p:attrNameLst>
                                      </p:cBhvr>
                                      <p:tavLst>
                                        <p:tav tm="0">
                                          <p:val>
                                            <p:fltVal val="0"/>
                                          </p:val>
                                        </p:tav>
                                        <p:tav tm="100000">
                                          <p:val>
                                            <p:strVal val="#ppt_w"/>
                                          </p:val>
                                        </p:tav>
                                      </p:tavLst>
                                    </p:anim>
                                    <p:anim calcmode="lin" valueType="num">
                                      <p:cBhvr>
                                        <p:cTn id="55" dur="1000" fill="hold"/>
                                        <p:tgtEl>
                                          <p:spTgt spid="16"/>
                                        </p:tgtEl>
                                        <p:attrNameLst>
                                          <p:attrName>ppt_h</p:attrName>
                                        </p:attrNameLst>
                                      </p:cBhvr>
                                      <p:tavLst>
                                        <p:tav tm="0">
                                          <p:val>
                                            <p:fltVal val="0"/>
                                          </p:val>
                                        </p:tav>
                                        <p:tav tm="100000">
                                          <p:val>
                                            <p:strVal val="#ppt_h"/>
                                          </p:val>
                                        </p:tav>
                                      </p:tavLst>
                                    </p:anim>
                                    <p:anim calcmode="lin" valueType="num">
                                      <p:cBhvr>
                                        <p:cTn id="56" dur="1000" fill="hold"/>
                                        <p:tgtEl>
                                          <p:spTgt spid="16"/>
                                        </p:tgtEl>
                                        <p:attrNameLst>
                                          <p:attrName>style.rotation</p:attrName>
                                        </p:attrNameLst>
                                      </p:cBhvr>
                                      <p:tavLst>
                                        <p:tav tm="0">
                                          <p:val>
                                            <p:fltVal val="90"/>
                                          </p:val>
                                        </p:tav>
                                        <p:tav tm="100000">
                                          <p:val>
                                            <p:fltVal val="0"/>
                                          </p:val>
                                        </p:tav>
                                      </p:tavLst>
                                    </p:anim>
                                    <p:animEffect transition="in" filter="fade">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028"/>
                                        </p:tgtEl>
                                        <p:attrNameLst>
                                          <p:attrName>style.visibility</p:attrName>
                                        </p:attrNameLst>
                                      </p:cBhvr>
                                      <p:to>
                                        <p:strVal val="visible"/>
                                      </p:to>
                                    </p:set>
                                    <p:animEffect transition="in" filter="fade">
                                      <p:cBhvr>
                                        <p:cTn id="62" dur="1000"/>
                                        <p:tgtEl>
                                          <p:spTgt spid="1028"/>
                                        </p:tgtEl>
                                      </p:cBhvr>
                                    </p:animEffect>
                                    <p:anim calcmode="lin" valueType="num">
                                      <p:cBhvr>
                                        <p:cTn id="63" dur="1000" fill="hold"/>
                                        <p:tgtEl>
                                          <p:spTgt spid="1028"/>
                                        </p:tgtEl>
                                        <p:attrNameLst>
                                          <p:attrName>ppt_x</p:attrName>
                                        </p:attrNameLst>
                                      </p:cBhvr>
                                      <p:tavLst>
                                        <p:tav tm="0">
                                          <p:val>
                                            <p:strVal val="#ppt_x"/>
                                          </p:val>
                                        </p:tav>
                                        <p:tav tm="100000">
                                          <p:val>
                                            <p:strVal val="#ppt_x"/>
                                          </p:val>
                                        </p:tav>
                                      </p:tavLst>
                                    </p:anim>
                                    <p:anim calcmode="lin" valueType="num">
                                      <p:cBhvr>
                                        <p:cTn id="6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animBg="1"/>
      <p:bldP spid="14" grpId="0" animBg="1"/>
      <p:bldP spid="15"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pic>
        <p:nvPicPr>
          <p:cNvPr id="12" name="Picture 11">
            <a:extLst>
              <a:ext uri="{FF2B5EF4-FFF2-40B4-BE49-F238E27FC236}">
                <a16:creationId xmlns:a16="http://schemas.microsoft.com/office/drawing/2014/main" id="{4934413B-198D-4048-80EB-C87D91B4919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845637" y="1845259"/>
            <a:ext cx="6306577" cy="4323311"/>
          </a:xfrm>
          <a:prstGeom prst="rect">
            <a:avLst/>
          </a:prstGeom>
        </p:spPr>
      </p:pic>
      <p:sp>
        <p:nvSpPr>
          <p:cNvPr id="25" name="Diamond 24">
            <a:extLst>
              <a:ext uri="{FF2B5EF4-FFF2-40B4-BE49-F238E27FC236}">
                <a16:creationId xmlns:a16="http://schemas.microsoft.com/office/drawing/2014/main" id="{E077F5F8-028A-4818-AE90-D231FE17D0D7}"/>
              </a:ext>
            </a:extLst>
          </p:cNvPr>
          <p:cNvSpPr/>
          <p:nvPr/>
        </p:nvSpPr>
        <p:spPr>
          <a:xfrm>
            <a:off x="3671249" y="1184959"/>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1</a:t>
            </a:r>
          </a:p>
        </p:txBody>
      </p:sp>
      <p:sp>
        <p:nvSpPr>
          <p:cNvPr id="26" name="TextBox 25">
            <a:extLst>
              <a:ext uri="{FF2B5EF4-FFF2-40B4-BE49-F238E27FC236}">
                <a16:creationId xmlns:a16="http://schemas.microsoft.com/office/drawing/2014/main" id="{F744251C-2490-4101-A275-7207D033D7D0}"/>
              </a:ext>
            </a:extLst>
          </p:cNvPr>
          <p:cNvSpPr txBox="1"/>
          <p:nvPr/>
        </p:nvSpPr>
        <p:spPr>
          <a:xfrm>
            <a:off x="4135074" y="1179406"/>
            <a:ext cx="6039440" cy="523220"/>
          </a:xfrm>
          <a:prstGeom prst="rect">
            <a:avLst/>
          </a:prstGeom>
          <a:noFill/>
        </p:spPr>
        <p:txBody>
          <a:bodyPr wrap="square" rtlCol="0">
            <a:spAutoFit/>
          </a:bodyPr>
          <a:lstStyle/>
          <a:p>
            <a:r>
              <a:rPr lang="vi-VN" sz="2800" dirty="0">
                <a:solidFill>
                  <a:schemeClr val="bg2"/>
                </a:solidFill>
              </a:rPr>
              <a:t>Nam vừa vẽ tranh vừa xem ti vi.</a:t>
            </a:r>
          </a:p>
        </p:txBody>
      </p:sp>
      <p:pic>
        <p:nvPicPr>
          <p:cNvPr id="2050" name="Picture 2" descr="Happy cute boy study with smile Premium Vector">
            <a:extLst>
              <a:ext uri="{FF2B5EF4-FFF2-40B4-BE49-F238E27FC236}">
                <a16:creationId xmlns:a16="http://schemas.microsoft.com/office/drawing/2014/main" id="{E048FE43-7F65-4A96-A28F-C9E031BDD1D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5244" y="3932943"/>
            <a:ext cx="2458992" cy="2458992"/>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CB61F0E4-3B0D-4991-8C07-3278D721A9F7}"/>
              </a:ext>
            </a:extLst>
          </p:cNvPr>
          <p:cNvGrpSpPr/>
          <p:nvPr/>
        </p:nvGrpSpPr>
        <p:grpSpPr>
          <a:xfrm>
            <a:off x="7271657" y="1616768"/>
            <a:ext cx="4245620" cy="2736928"/>
            <a:chOff x="7271657" y="1616768"/>
            <a:chExt cx="4245620" cy="2736928"/>
          </a:xfrm>
        </p:grpSpPr>
        <p:sp>
          <p:nvSpPr>
            <p:cNvPr id="21" name="Speech Bubble: Oval 20">
              <a:extLst>
                <a:ext uri="{FF2B5EF4-FFF2-40B4-BE49-F238E27FC236}">
                  <a16:creationId xmlns:a16="http://schemas.microsoft.com/office/drawing/2014/main" id="{3F5959CC-F16C-448F-BB71-53834670DE95}"/>
                </a:ext>
              </a:extLst>
            </p:cNvPr>
            <p:cNvSpPr/>
            <p:nvPr/>
          </p:nvSpPr>
          <p:spPr>
            <a:xfrm>
              <a:off x="7271657" y="1616768"/>
              <a:ext cx="4245620" cy="2736928"/>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a16="http://schemas.microsoft.com/office/drawing/2014/main" id="{2DCC7052-6D8E-48E9-9F48-B8F409ADD79B}"/>
                </a:ext>
              </a:extLst>
            </p:cNvPr>
            <p:cNvSpPr/>
            <p:nvPr/>
          </p:nvSpPr>
          <p:spPr>
            <a:xfrm>
              <a:off x="7532368" y="1910330"/>
              <a:ext cx="3724198" cy="2308324"/>
            </a:xfrm>
            <a:prstGeom prst="rect">
              <a:avLst/>
            </a:prstGeom>
          </p:spPr>
          <p:txBody>
            <a:bodyPr wrap="square">
              <a:spAutoFit/>
            </a:bodyPr>
            <a:lstStyle/>
            <a:p>
              <a:pPr algn="ctr"/>
              <a:r>
                <a:rPr lang="vi-VN" sz="2400" dirty="0">
                  <a:solidFill>
                    <a:srgbClr val="FF0000"/>
                  </a:solidFill>
                </a:rPr>
                <a:t>Cậu nên tập trung vẽ tranh xong rồi xem tivi nhé! Như vậy sẽ tiết kiệm được nhiều thời gian mà vẫn hoàn thành hết được công việc đấy!</a:t>
              </a:r>
            </a:p>
          </p:txBody>
        </p:sp>
      </p:grpSp>
    </p:spTree>
    <p:extLst>
      <p:ext uri="{BB962C8B-B14F-4D97-AF65-F5344CB8AC3E}">
        <p14:creationId xmlns:p14="http://schemas.microsoft.com/office/powerpoint/2010/main" val="206541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additive="base">
                                        <p:cTn id="33" dur="500" fill="hold"/>
                                        <p:tgtEl>
                                          <p:spTgt spid="2050"/>
                                        </p:tgtEl>
                                        <p:attrNameLst>
                                          <p:attrName>ppt_x</p:attrName>
                                        </p:attrNameLst>
                                      </p:cBhvr>
                                      <p:tavLst>
                                        <p:tav tm="0">
                                          <p:val>
                                            <p:strVal val="#ppt_x"/>
                                          </p:val>
                                        </p:tav>
                                        <p:tav tm="100000">
                                          <p:val>
                                            <p:strVal val="#ppt_x"/>
                                          </p:val>
                                        </p:tav>
                                      </p:tavLst>
                                    </p:anim>
                                    <p:anim calcmode="lin" valueType="num">
                                      <p:cBhvr additive="base">
                                        <p:cTn id="3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5" grpId="0" animBg="1"/>
      <p:bldP spid="26" grpId="0"/>
    </p:bldLst>
  </p:timing>
</p:sld>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638</TotalTime>
  <Words>756</Words>
  <Application>Microsoft Office PowerPoint</Application>
  <PresentationFormat>Widescreen</PresentationFormat>
  <Paragraphs>83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Times New Roman</vt:lpstr>
      <vt:lpstr>UTM Cookies</vt:lpstr>
      <vt:lpstr>Cute Sticker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Administrator</cp:lastModifiedBy>
  <cp:revision>29</cp:revision>
  <dcterms:created xsi:type="dcterms:W3CDTF">2021-06-11T02:39:36Z</dcterms:created>
  <dcterms:modified xsi:type="dcterms:W3CDTF">2021-11-15T07:36:59Z</dcterms:modified>
</cp:coreProperties>
</file>